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5" r:id="rId18"/>
    <p:sldId id="276" r:id="rId19"/>
    <p:sldId id="277" r:id="rId20"/>
    <p:sldId id="278" r:id="rId21"/>
    <p:sldId id="279" r:id="rId22"/>
    <p:sldId id="280" r:id="rId23"/>
    <p:sldId id="281" r:id="rId24"/>
    <p:sldId id="288" r:id="rId25"/>
    <p:sldId id="271" r:id="rId26"/>
    <p:sldId id="285" r:id="rId27"/>
    <p:sldId id="283" r:id="rId28"/>
    <p:sldId id="286" r:id="rId29"/>
    <p:sldId id="287" r:id="rId30"/>
    <p:sldId id="289" r:id="rId31"/>
    <p:sldId id="272" r:id="rId32"/>
    <p:sldId id="273" r:id="rId33"/>
    <p:sldId id="292" r:id="rId34"/>
    <p:sldId id="290" r:id="rId35"/>
    <p:sldId id="300" r:id="rId36"/>
    <p:sldId id="301" r:id="rId37"/>
    <p:sldId id="302" r:id="rId38"/>
    <p:sldId id="291" r:id="rId39"/>
    <p:sldId id="303" r:id="rId40"/>
    <p:sldId id="293" r:id="rId41"/>
    <p:sldId id="294" r:id="rId42"/>
    <p:sldId id="295" r:id="rId43"/>
    <p:sldId id="296" r:id="rId44"/>
    <p:sldId id="297" r:id="rId45"/>
    <p:sldId id="304" r:id="rId46"/>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66E6B01-1568-4067-8F75-8D80CFC5F773}" type="datetimeFigureOut">
              <a:rPr lang="en-US" smtClean="0"/>
              <a:pPr/>
              <a:t>12/3/2015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8144E48-B0CC-47C2-802F-FB4A647452B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6E6B01-1568-4067-8F75-8D80CFC5F773}"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4E48-B0CC-47C2-802F-FB4A647452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6E6B01-1568-4067-8F75-8D80CFC5F773}"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4E48-B0CC-47C2-802F-FB4A647452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66E6B01-1568-4067-8F75-8D80CFC5F773}" type="datetimeFigureOut">
              <a:rPr lang="en-US" smtClean="0"/>
              <a:pPr/>
              <a:t>12/3/2015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8144E48-B0CC-47C2-802F-FB4A647452B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66E6B01-1568-4067-8F75-8D80CFC5F773}" type="datetimeFigureOut">
              <a:rPr lang="en-US" smtClean="0"/>
              <a:pPr/>
              <a:t>12/3/2015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8144E48-B0CC-47C2-802F-FB4A647452B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66E6B01-1568-4067-8F75-8D80CFC5F773}" type="datetimeFigureOut">
              <a:rPr lang="en-US" smtClean="0"/>
              <a:pPr/>
              <a:t>12/3/2015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8144E48-B0CC-47C2-802F-FB4A647452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66E6B01-1568-4067-8F75-8D80CFC5F773}"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8144E48-B0CC-47C2-802F-FB4A647452B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66E6B01-1568-4067-8F75-8D80CFC5F773}" type="datetimeFigureOut">
              <a:rPr lang="en-US" smtClean="0"/>
              <a:pPr/>
              <a:t>12/3/2015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44E48-B0CC-47C2-802F-FB4A647452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6E6B01-1568-4067-8F75-8D80CFC5F773}" type="datetimeFigureOut">
              <a:rPr lang="en-US" smtClean="0"/>
              <a:pPr/>
              <a:t>12/3/2015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44E48-B0CC-47C2-802F-FB4A647452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66E6B01-1568-4067-8F75-8D80CFC5F773}" type="datetimeFigureOut">
              <a:rPr lang="en-US" smtClean="0"/>
              <a:pPr/>
              <a:t>12/3/2015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144E48-B0CC-47C2-802F-FB4A647452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66E6B01-1568-4067-8F75-8D80CFC5F773}"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8144E48-B0CC-47C2-802F-FB4A647452B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66E6B01-1568-4067-8F75-8D80CFC5F773}" type="datetimeFigureOut">
              <a:rPr lang="en-US" smtClean="0"/>
              <a:pPr/>
              <a:t>12/3/2015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8144E48-B0CC-47C2-802F-FB4A647452B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2.png"/><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oleObject" Target="../embeddings/oleObject5.bin"/><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3.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tri_s.staff.gunadarma.ac.id/Downloads/files/7115/pengertian+dasar.ppt" TargetMode="External"/><Relationship Id="rId2" Type="http://schemas.openxmlformats.org/officeDocument/2006/relationships/hyperlink" Target="http://kuliah.dinus.ac.id/edi-nur/intro1-cad.html" TargetMode="External"/><Relationship Id="rId1" Type="http://schemas.openxmlformats.org/officeDocument/2006/relationships/slideLayout" Target="../slideLayouts/slideLayout2.xml"/><Relationship Id="rId5" Type="http://schemas.openxmlformats.org/officeDocument/2006/relationships/hyperlink" Target="http://ghadinkz23.blogspot.co.id/2012/04/pengertian-hardware-software-dan.html" TargetMode="External"/><Relationship Id="rId4" Type="http://schemas.openxmlformats.org/officeDocument/2006/relationships/hyperlink" Target="http://bhineka.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222375"/>
          </a:xfrm>
        </p:spPr>
        <p:txBody>
          <a:bodyPr/>
          <a:lstStyle/>
          <a:p>
            <a:r>
              <a:rPr lang="en-US" dirty="0" smtClean="0"/>
              <a:t>PENGENALAN KOMPUTER</a:t>
            </a:r>
            <a:endParaRPr lang="en-US" dirty="0"/>
          </a:p>
        </p:txBody>
      </p:sp>
      <p:sp>
        <p:nvSpPr>
          <p:cNvPr id="3" name="Subtitle 2"/>
          <p:cNvSpPr>
            <a:spLocks noGrp="1"/>
          </p:cNvSpPr>
          <p:nvPr>
            <p:ph type="subTitle" idx="1"/>
          </p:nvPr>
        </p:nvSpPr>
        <p:spPr>
          <a:xfrm>
            <a:off x="457200" y="5334000"/>
            <a:ext cx="8458200" cy="914400"/>
          </a:xfrm>
        </p:spPr>
        <p:txBody>
          <a:bodyPr/>
          <a:lstStyle/>
          <a:p>
            <a:r>
              <a:rPr lang="en-US" dirty="0" err="1" smtClean="0"/>
              <a:t>Oleh</a:t>
            </a:r>
            <a:r>
              <a:rPr lang="en-US" dirty="0" smtClean="0"/>
              <a:t> : </a:t>
            </a:r>
            <a:r>
              <a:rPr lang="en-US" dirty="0" err="1" smtClean="0"/>
              <a:t>sgo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Generasi</a:t>
            </a:r>
            <a:r>
              <a:rPr lang="en-US" dirty="0" smtClean="0"/>
              <a:t> </a:t>
            </a:r>
            <a:r>
              <a:rPr lang="en-US" dirty="0" err="1" smtClean="0"/>
              <a:t>Ke-empat</a:t>
            </a:r>
            <a:endParaRPr lang="en-US" dirty="0"/>
          </a:p>
        </p:txBody>
      </p:sp>
      <p:sp>
        <p:nvSpPr>
          <p:cNvPr id="4" name="Rectangle 4"/>
          <p:cNvSpPr txBox="1">
            <a:spLocks noChangeArrowheads="1"/>
          </p:cNvSpPr>
          <p:nvPr/>
        </p:nvSpPr>
        <p:spPr bwMode="auto">
          <a:xfrm>
            <a:off x="457200" y="1600200"/>
            <a:ext cx="403860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Microprocessor merupakan chiri khas komputer generasi ke-empat yang merupakan pemadatan ribuan IC kedalam sebuah Chip.</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Karena bentuk yang semakin kecil dan kemampuan yang semakin meningkat meningkat dan harga yang ditawarkan juga semakin murah.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Microprocessor merupakan awal kelahiran komputer personal. Pada tahun 1971, Intel Corp kemudian mengembangkan microprocessor pertama serie 4004.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5"/>
          <p:cNvSpPr txBox="1">
            <a:spLocks noChangeArrowheads="1"/>
          </p:cNvSpPr>
          <p:nvPr/>
        </p:nvSpPr>
        <p:spPr bwMode="auto">
          <a:xfrm>
            <a:off x="4648200" y="1600200"/>
            <a:ext cx="4038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IBM mulai mengeluarkan Personal Computer pada sekitar tahun 1981 seperti yang nampak pada gambar, dengan menggunakan Operating System MS-DOS 16 Bit.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Dikarenakan harga yang ditawarkan tidak jauh berbeda dengan komputer lainnya, disamping teknologinya jauh lebih baik serta nama besar dari IBM sendiri, maka dalam waktu yang sangat singkat komputer ini menjadi sangat popular.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7" descr="1-2q"/>
          <p:cNvPicPr>
            <a:picLocks noChangeAspect="1" noChangeArrowheads="1"/>
          </p:cNvPicPr>
          <p:nvPr/>
        </p:nvPicPr>
        <p:blipFill>
          <a:blip r:embed="rId2"/>
          <a:srcRect/>
          <a:stretch>
            <a:fillRect/>
          </a:stretch>
        </p:blipFill>
        <p:spPr bwMode="auto">
          <a:xfrm>
            <a:off x="3048000" y="4267200"/>
            <a:ext cx="2971800" cy="225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Generasi</a:t>
            </a:r>
            <a:r>
              <a:rPr lang="en-US" dirty="0" smtClean="0"/>
              <a:t> </a:t>
            </a:r>
            <a:r>
              <a:rPr lang="en-US" dirty="0" err="1" smtClean="0"/>
              <a:t>Berikutnya</a:t>
            </a:r>
            <a:endParaRPr lang="en-US" dirty="0"/>
          </a:p>
        </p:txBody>
      </p:sp>
      <p:sp>
        <p:nvSpPr>
          <p:cNvPr id="4" name="Rectangle 5"/>
          <p:cNvSpPr txBox="1">
            <a:spLocks noChangeArrowheads="1"/>
          </p:cNvSpPr>
          <p:nvPr/>
        </p:nvSpPr>
        <p:spPr bwMode="auto">
          <a:xfrm>
            <a:off x="457200" y="1600200"/>
            <a:ext cx="403860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generasi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ini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ditandai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munculnya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LSI (Large Scale Integration) yang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merupakan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pemadatan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ribuan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microprocessor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kedalam</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sebuah</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microprocesor</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Selain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itu</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juga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ditandai</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munculnya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microprocessor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semi conductor.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Perusahaan-</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perusahaan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membuat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micro-processor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diantaranya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Intel Corporation, AMD, Motorola</a:t>
            </a:r>
            <a:r>
              <a:rPr kumimoji="0" lang="en-US" sz="2000" b="0" i="0" u="none" strike="noStrike" kern="1200" cap="none" spc="0" normalizeH="0" noProof="0" dirty="0" smtClean="0">
                <a:ln>
                  <a:noFill/>
                </a:ln>
                <a:solidFill>
                  <a:schemeClr val="tx1"/>
                </a:solidFill>
                <a:effectLst/>
                <a:uLnTx/>
                <a:uFillTx/>
                <a:latin typeface="+mn-lt"/>
                <a:ea typeface="+mn-ea"/>
                <a:cs typeface="+mn-cs"/>
              </a:rPr>
              <a:t> , ARM, </a:t>
            </a:r>
            <a:r>
              <a:rPr kumimoji="0" lang="en-US" sz="2000" b="0" i="0" u="none" strike="noStrike" kern="1200" cap="none" spc="0" normalizeH="0" noProof="0" dirty="0" err="1" smtClean="0">
                <a:ln>
                  <a:noFill/>
                </a:ln>
                <a:solidFill>
                  <a:schemeClr val="tx1"/>
                </a:solidFill>
                <a:effectLst/>
                <a:uLnTx/>
                <a:uFillTx/>
                <a:latin typeface="+mn-lt"/>
                <a:ea typeface="+mn-ea"/>
                <a:cs typeface="+mn-cs"/>
              </a:rPr>
              <a:t>dll</a:t>
            </a:r>
            <a:r>
              <a:rPr kumimoji="0" lang="en-US" sz="2000" b="0" i="0" u="none" strike="noStrike" kern="1200" cap="none" spc="0" normalizeH="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5" name="Picture 7" descr="1-2s"/>
          <p:cNvPicPr>
            <a:picLocks noChangeAspect="1" noChangeArrowheads="1"/>
          </p:cNvPicPr>
          <p:nvPr/>
        </p:nvPicPr>
        <p:blipFill>
          <a:blip r:embed="rId2">
            <a:clrChange>
              <a:clrFrom>
                <a:srgbClr val="B2B3E1"/>
              </a:clrFrom>
              <a:clrTo>
                <a:srgbClr val="B2B3E1">
                  <a:alpha val="0"/>
                </a:srgbClr>
              </a:clrTo>
            </a:clrChange>
            <a:grayscl/>
          </a:blip>
          <a:srcRect/>
          <a:stretch>
            <a:fillRect/>
          </a:stretch>
        </p:blipFill>
        <p:spPr bwMode="auto">
          <a:xfrm>
            <a:off x="4953000" y="2514600"/>
            <a:ext cx="3657600"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Konsep</a:t>
            </a:r>
            <a:r>
              <a:rPr lang="en-US" dirty="0" smtClean="0"/>
              <a:t> </a:t>
            </a:r>
            <a:r>
              <a:rPr lang="en-US" dirty="0" err="1" smtClean="0"/>
              <a:t>Dasar</a:t>
            </a:r>
            <a:r>
              <a:rPr lang="en-US" dirty="0" smtClean="0"/>
              <a:t> </a:t>
            </a:r>
            <a:r>
              <a:rPr lang="en-US" dirty="0" err="1" smtClean="0"/>
              <a:t>Komputer</a:t>
            </a:r>
            <a:endParaRPr lang="en-US" dirty="0"/>
          </a:p>
        </p:txBody>
      </p:sp>
      <p:sp>
        <p:nvSpPr>
          <p:cNvPr id="4" name="Rectangle 4"/>
          <p:cNvSpPr txBox="1">
            <a:spLocks noChangeArrowheads="1"/>
          </p:cNvSpPr>
          <p:nvPr/>
        </p:nvSpPr>
        <p:spPr bwMode="auto">
          <a:xfrm>
            <a:off x="228600" y="1600200"/>
            <a:ext cx="403860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Komputer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apapun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jenisnya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selalu</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memiliki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suatu</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peralatan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disebut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sebagai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US" dirty="0" smtClean="0"/>
              <a:t>1. Hardware</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Input device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Central Processing Unit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Output Device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External memory. </a:t>
            </a:r>
          </a:p>
          <a:p>
            <a:pPr marL="342900" marR="0" lvl="0" indent="-342900" algn="l" defTabSz="914400" rtl="0" eaLnBrk="1" fontAlgn="auto" latinLnBrk="0" hangingPunct="1">
              <a:lnSpc>
                <a:spcPct val="100000"/>
              </a:lnSpc>
              <a:spcBef>
                <a:spcPct val="20000"/>
              </a:spcBef>
              <a:spcAft>
                <a:spcPts val="0"/>
              </a:spcAft>
              <a:buClrTx/>
              <a:buSzTx/>
              <a:tabLst/>
              <a:defRPr/>
            </a:pPr>
            <a:r>
              <a:rPr lang="en-US" dirty="0" smtClean="0"/>
              <a:t>2. Software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3.</a:t>
            </a:r>
            <a:r>
              <a:rPr kumimoji="0" lang="en-US" sz="1800" b="0" i="0" u="none" strike="noStrike" kern="1200" cap="none" spc="0" normalizeH="0" noProof="0" dirty="0" smtClean="0">
                <a:ln>
                  <a:noFill/>
                </a:ln>
                <a:solidFill>
                  <a:schemeClr val="tx1"/>
                </a:solidFill>
                <a:effectLst/>
                <a:uLnTx/>
                <a:uFillTx/>
                <a:latin typeface="+mn-lt"/>
                <a:ea typeface="+mn-ea"/>
                <a:cs typeface="+mn-cs"/>
              </a:rPr>
              <a:t> </a:t>
            </a:r>
            <a:r>
              <a:rPr kumimoji="0" lang="en-US" sz="1800" b="0" i="0" u="none" strike="noStrike" kern="1200" cap="none" spc="0" normalizeH="0" noProof="0" dirty="0" err="1" smtClean="0">
                <a:ln>
                  <a:noFill/>
                </a:ln>
                <a:solidFill>
                  <a:schemeClr val="tx1"/>
                </a:solidFill>
                <a:effectLst/>
                <a:uLnTx/>
                <a:uFillTx/>
                <a:latin typeface="+mn-lt"/>
                <a:ea typeface="+mn-ea"/>
                <a:cs typeface="+mn-cs"/>
              </a:rPr>
              <a:t>Brainware</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6" descr="1-6b"/>
          <p:cNvPicPr>
            <a:picLocks noChangeAspect="1" noChangeArrowheads="1"/>
          </p:cNvPicPr>
          <p:nvPr/>
        </p:nvPicPr>
        <p:blipFill>
          <a:blip r:embed="rId2"/>
          <a:srcRect/>
          <a:stretch>
            <a:fillRect/>
          </a:stretch>
        </p:blipFill>
        <p:spPr bwMode="auto">
          <a:xfrm>
            <a:off x="4191000" y="1698625"/>
            <a:ext cx="4876800" cy="4244975"/>
          </a:xfrm>
          <a:prstGeom prst="rect">
            <a:avLst/>
          </a:prstGeom>
          <a:noFill/>
          <a:ln w="9525">
            <a:noFill/>
            <a:miter lim="800000"/>
            <a:headEnd/>
            <a:tailEnd/>
          </a:ln>
        </p:spPr>
      </p:pic>
      <p:pic>
        <p:nvPicPr>
          <p:cNvPr id="6" name="Picture 7" descr="tj002"/>
          <p:cNvPicPr>
            <a:picLocks noChangeAspect="1" noChangeArrowheads="1"/>
          </p:cNvPicPr>
          <p:nvPr/>
        </p:nvPicPr>
        <p:blipFill>
          <a:blip r:embed="rId3">
            <a:clrChange>
              <a:clrFrom>
                <a:srgbClr val="FFFFFF"/>
              </a:clrFrom>
              <a:clrTo>
                <a:srgbClr val="FFFFFF">
                  <a:alpha val="0"/>
                </a:srgbClr>
              </a:clrTo>
            </a:clrChange>
            <a:lum bright="-40000" contrast="-4000"/>
            <a:grayscl/>
          </a:blip>
          <a:srcRect/>
          <a:stretch>
            <a:fillRect/>
          </a:stretch>
        </p:blipFill>
        <p:spPr bwMode="auto">
          <a:xfrm>
            <a:off x="2895600" y="4105275"/>
            <a:ext cx="2066925"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04800" y="3276600"/>
            <a:ext cx="8229600" cy="28956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Perangkat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keras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perangkat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komputer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dapat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disentuh</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secara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fisik</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Perangkat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lunak</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program yang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berisikan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perintah-perintah</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menentukan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operasi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kerja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akan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dilakukan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oleh</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komputer</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800" dirty="0" err="1" smtClean="0"/>
              <a:t>Brainware</a:t>
            </a:r>
            <a:r>
              <a:rPr lang="en-US" sz="2800" dirty="0" smtClean="0"/>
              <a:t>: </a:t>
            </a:r>
            <a:r>
              <a:rPr lang="en-US" sz="2800" dirty="0" err="1" smtClean="0"/>
              <a:t>manusia</a:t>
            </a:r>
            <a:r>
              <a:rPr lang="en-US" sz="2800" dirty="0" smtClean="0"/>
              <a:t> yang </a:t>
            </a:r>
            <a:r>
              <a:rPr lang="en-US" sz="2800" dirty="0" err="1" smtClean="0"/>
              <a:t>terlibat</a:t>
            </a:r>
            <a:r>
              <a:rPr lang="en-US" sz="2800" dirty="0" smtClean="0"/>
              <a:t> </a:t>
            </a:r>
            <a:r>
              <a:rPr lang="en-US" sz="2800" dirty="0" err="1" smtClean="0"/>
              <a:t>dalam</a:t>
            </a:r>
            <a:r>
              <a:rPr lang="en-US" sz="2800" dirty="0" smtClean="0"/>
              <a:t> </a:t>
            </a:r>
            <a:r>
              <a:rPr lang="en-US" sz="2800" dirty="0" err="1" smtClean="0"/>
              <a:t>mengoperasikan</a:t>
            </a:r>
            <a:r>
              <a:rPr lang="en-US" sz="2800" dirty="0" smtClean="0"/>
              <a:t> </a:t>
            </a:r>
            <a:r>
              <a:rPr lang="en-US" sz="2800" dirty="0" err="1" smtClean="0"/>
              <a:t>serta</a:t>
            </a:r>
            <a:r>
              <a:rPr lang="en-US" sz="2800" dirty="0" smtClean="0"/>
              <a:t> </a:t>
            </a:r>
            <a:r>
              <a:rPr lang="en-US" sz="2800" dirty="0" err="1" smtClean="0"/>
              <a:t>mengatur</a:t>
            </a:r>
            <a:r>
              <a:rPr lang="en-US" sz="2800" dirty="0" smtClean="0"/>
              <a:t> </a:t>
            </a:r>
            <a:r>
              <a:rPr lang="en-US" sz="2800" dirty="0" err="1" smtClean="0"/>
              <a:t>sistem</a:t>
            </a:r>
            <a:r>
              <a:rPr lang="en-US" sz="2800" dirty="0" smtClean="0"/>
              <a:t> </a:t>
            </a:r>
            <a:r>
              <a:rPr lang="en-US" sz="2800" dirty="0" err="1" smtClean="0"/>
              <a:t>di</a:t>
            </a:r>
            <a:r>
              <a:rPr lang="en-US" sz="2800" dirty="0" smtClean="0"/>
              <a:t> </a:t>
            </a:r>
            <a:r>
              <a:rPr lang="en-US" sz="2800" dirty="0" err="1" smtClean="0"/>
              <a:t>dalam</a:t>
            </a:r>
            <a:r>
              <a:rPr lang="en-US" sz="2800" dirty="0" smtClean="0"/>
              <a:t> </a:t>
            </a:r>
            <a:r>
              <a:rPr lang="en-US" sz="2800" dirty="0" err="1" smtClean="0"/>
              <a:t>komputer</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p:cNvPicPr>
            <a:picLocks noChangeAspect="1" noChangeArrowheads="1"/>
          </p:cNvPicPr>
          <p:nvPr/>
        </p:nvPicPr>
        <p:blipFill>
          <a:blip r:embed="rId2"/>
          <a:srcRect/>
          <a:stretch>
            <a:fillRect/>
          </a:stretch>
        </p:blipFill>
        <p:spPr bwMode="auto">
          <a:xfrm>
            <a:off x="1676400" y="838200"/>
            <a:ext cx="5267325" cy="2173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Hubungan</a:t>
            </a:r>
            <a:r>
              <a:rPr lang="en-US" dirty="0" smtClean="0"/>
              <a:t> Software, Hardware, </a:t>
            </a:r>
            <a:r>
              <a:rPr lang="en-US" dirty="0" err="1" smtClean="0"/>
              <a:t>dan</a:t>
            </a:r>
            <a:r>
              <a:rPr lang="en-US" dirty="0" smtClean="0"/>
              <a:t> </a:t>
            </a:r>
            <a:r>
              <a:rPr lang="en-US" dirty="0" err="1" smtClean="0"/>
              <a:t>Brainware</a:t>
            </a:r>
            <a:endParaRPr lang="en-US" dirty="0"/>
          </a:p>
        </p:txBody>
      </p:sp>
      <p:sp>
        <p:nvSpPr>
          <p:cNvPr id="31746" name="AutoShape 2" descr="data:image/jpeg;base64,/9j/4AAQSkZJRgABAQAAAQABAAD/2wCEAAkGBhESEBAUEBAQFBQWFR4YEREXEhAXEBUZFRYVFxQTFxUYHSgeGBkjHRcSHy8gIycpLC0tFR8xNTAqNSYsLSkBCQoKDgwOGg8PGjAkHyQqLCwpLCwsNSwpLCwsNSwsKSwsLCksLCwpLCwtLCwpLCwsLSwsLCosLCotLSksLCopKf/AABEIALMBGQMBIgACEQEDEQH/xAAbAAEAAgMBAQAAAAAAAAAAAAAAAwUCBAYBB//EAEcQAAIBAwEEBQgGCAMIAwAAAAECAAMREiEEBTFBBhMiUWEVMkJScYGR0SNikqGishQzU1RygrHBJJPwFhdDY5Sz0+EHc4P/xAAaAQEAAwEBAQAAAAAAAAAAAAAAAQIDBAUG/8QALhEAAgIBAgYABQMFAQAAAAAAAAECEQMEEhMhMUFR8CKhwdHhcYGxFBUyYZEF/9oADAMBAAIRAxEAPwD7jERAEREAREQBERAEREARExNQePwJgGUTDrR9b7LfKOtH1vst8oItGcTDrR9b7LfKOtH1vst8oFoziYdaPrfZb5R1o+t9lvlAtGcTDrR9b7LfKOtH1vst8oFoziYdaPrfZb5R1o+t9lvlAtGcTDrR9b7LfKeq4IuP9WgmzKJCNrSwOS68Ne+ZisveD7Dfv+R+EmmRuRnEj/SFvbIX9vdxnjbSgt2hrw+Nv6xTG5eSWJGNoX1h38dOfP3GeHal114W5E6HgR3iKY3LySxI22hQSCdRbTX0jYf1E965fWX4iKFoziYCsvrD4iBVWwNxrw14yKFoziYdevrL8RM4JsREQBERAEREAREQBERAEjU6t7v6SSQFu03ukohkt4vI84ziiLJLxeR5xnFCyS8XkecZxQskvF5HnGcULJLxeR5xnFCyS8wocD/E35jPM57s/A/xN+YwO5rru63Bh8G5WA9LwmdLYyoFmH2W9t/O4zaiTuZVY4rsaI3Z9a/8p/sfAR5N8R8G78vW75vRG9jhR8Giu7bcGtpbg1+FvWmf6EbEZC3dZrWHLzptxG5jhx8Gm2w3NyRfvs3eD63gJj5N+sOFrY6HjxufGb0RuY4cfBpDd3HUHXmG8dPO8T8Zl+hHvHAjg3A8R53s+E24jcxw4+DS8na8R8G7yfW7yZuxEhtvqWjFR6CIiQWEREAREQBERAEREATTrvZj7puSt25u2fYP7y0Sk3SOO2PflbqHDVK7O4plHuDjrer2vR0/9Ta2nfNVdjo2eoajPUuwP0pWnUcWB7yeqX3zW2bcFQUagelT6y1IUzdCR1bXezejcfGF3HXYorhFUAjLINjepUqHsggkklBx9G/KbUid0TaTfNRtjNqrh1qqud+2Uchl19hK/wAk191b32jraQNSo2TKGRsiLM1nHaUG6r2slNvvmB3JtC5KqoU7NiGVQwpuCllJNjianEyTZ9z1qTUHpqpYAFxmosb/AEgueIZbcOYv3RSG6Jr7JvPaimfX1LKKeZL31qkgdgqVIuNfbM9o6RVg+XWOOsUKqX7Cs6YAqDwtUSoZ5s+5NpChcQAQgb6SngTSJKsbAtoSTp4TZ3juKpamKVmtSwZiQtmyZg9j4vUNhFIbo2aNLf8AWqYU6dercm6vc5EVGp06YJIuQGFY2M3d8b/qjaW6tqmCNYKD9Ger1dWHMsRUX+SZrud02i6IvVq+adoDgpZUtx/WfdNal0drY5NgKi2xU2JbmxLhrKSWe2h++KQ3RNrfu86nX2p1qioUQjEviA2ZL4oCTpblNZd87QaVjVqD6RBncBxlTrs1MsAL2xpnv1nlLcVZmpiqi4AKrHrFJCoagXhzANO1uYgbp2kLhgpUVA+lRAC2FRGYDllkpse48zFIKUTZ6P7dWatTzrubqS1JuvN+z5t2QLcEg3B9HSdpsh7Pvb8xnF7m3dXpVKd6dJUAKs2OzZ2xIHaRQxOQS+vfOy2A9ge0/mMzmiE7kbEREzLiIiAIiIAiIgCIiAIiIAiIgCIiAIiIAiIgCIiAJUbzb6T3D+8t5S72/Wfyj+8vDqY5v8SDOM5R7T0kVWdVpuSnn5Faar4ksb28QJUbV0vfk6L4IjO32qmI+CmTLNCJpj0WfJ0Xv7czs84znA7LvhqlRSzVTgyNdqhIt1qKRgoC8G7p3MnHNT6FNTppadpS7+/UlzjORXi81o5LJc4zkV4vFCyXOM5z/SfaCopWZxbNjixUnCmSBceJEpNm6WVB/wAR/Y6JUH2lxb7jMJZoxlTPQw6HJmxqcDu85b7tP0a+0/mM4PZelZbiiPYXJp1LEAcThUCn7zOy6ObwWts6sgcC5tkpW+pNx3jxEOcZLkVWny4n8aLSIiULCIiAIiIAiIgCIiAIiIAiIgCIiAIiIAiIgCIiAJr19gpubugJ4X1mxNTem8loUmqNc20VR5zsdFRRzJNhF0So7nRy/TOjsyKqhAtS2ZqgnOlTBszcdSx7CqdCW8J852qsGdmVAgJuEHBRyAll0g3o1R3DMCxbKswPZLjQIp9SmLqO85HmJobDsnWNqSEUXqMBchbgaDmxJCgcywnFkluZ9JpcKw4+fvvvcz3Za9X/AOpyPai9YPyT7LT3XQIBFMai/E8/fOTqdEq/UK4VGbBh+jGwNJXRkCU6nMhT2g1wxudDrOt3KW/RqGQIbqlyBBBBCgEEHgb3m+JOPI8vXThlqS7e/Q98kUf2Y+/5x5Io/sx9/wA5uRN7Z5m1eDT8kUf2Y+/5x5Io/sx9/wA5uRFsbV4OB6e7PTQgKoFqDnnxarQQfcWnz+fUOkO7Ku0bYUSkGXqUBqPfqUPWM+oGrnROyD3X048z0s6PvTazHJguSVMVXraajtCy6B6fcPQt6s48qbbZ9BoskIQjj7ml0e2ijdOtphlpktVTX6RDxcgec1PjjwK3NrqSfrmyqgRertha6282x1BHhrPhNCsyMrKbMpup7iJ9G6E9IFstI2COT1I5U34vs/8ACdWTwuOKy2GfZlNfp21vj7770R2sRE6TxBERAEREAREQBERAEREAREQBERAEREAREj64cgT7OHxOkAknhMwu3co95P8AaVnSaizbHtQuP1TEdk3uqlhrfvEPki0Y7pJFuTPmnS/pL1jXQ9kXGz+zVam0+09pE8Mm7pltXSRxSq0Gr5UxbIsSu1FCAerVho4e6jPzlBJI4GcftW0mo5ZrXPIaKABZVUclAAAHcJy5Mlqkezo9Htlul7771I0QkgKCSTYADUk6AAd8+hdCejouHaxSm1weVSsLgsDzSncqvexZu6c/0V3G1V1AuGcE5c6VLg9XwZtUT+ZuQM+rbNsy00VEUKqgBVHAAcBGKHdk6/U0tkfffexLETxmABJNgOJ5TqPDPYniOCAQQQRcEcCDwM9gCInjMACToBxMA9mjvndYr0it8WBypVBxR181h/QjmCRNxHBAIIIIuCNQQeBBmUh8y0W4u0fE997tNNycMO1jUpjhTcC5UfUI7Snmpt6Jmvu7bOrbXLBrB7ecLG6uvc6ntA+7gTPp/TDcQqIaqqWIXGsg86pTBvdf+Yh7S+8cDPlm17KabFSQRYFWHmup1Vx4EfLiJxTjtZ9Jpsyzw5n2Do1vrr6eLlTVQDMjzXDC6Vl+qw18DccpblgLXI14ePPT758e6O76ak62dVZL9WzkimVOtSi5HonzgeTD6xnVdGtqO0bbTqtUeoerq6kY0wA1JR1dP0V7T8dTa5twHRDJao8vUaPZJy7HcRETY80REQBERAEREAREQBERAEREATB6nIanu+fdPKj8hx/p4zxdJIGF/O18PR+EzvMbxeAZXkW1Us0dfWUj4giZ3i8gJ0fEN5+ch9alTJ9opIp+9TI9hWmaidabJftHX4XGoB0FwDa97G1p1x6G1qjC9BhhkoZqyJTKipUZWsqs50Yd3CW2xdAwti1SmnhSpAt/mVi7fACcaxybPo5azFGNX7+1mz0Or0cCpsK79txoAwAshosps1JVAUYnS2tp0oYjxH4h85VbN0Y2ZGVyjVHXVXqO9Rge8ZGw9wEtKlSwJsTYXsBdjbkBzM6oppUzw80ozncT2vtSIjO7KqAXLEjEDvvOD6RdI/0gtSu6UyjlaY0qPjTd1qVfUTQWTi3E2Fr13SPpJUqYvjZST1VPjTpMpsWqDg1cccSLLcHUm85ddpcPmHYPe+YZs7nicuNzc6+M58mW+SPU0ui2rfLr777Z9a3f0s2JaNINtNIEIoIvwIUAibH+2Gw/vVL4z5L5Z2j94r/51X5x5Z2j94r/AOdV+ccZkv8A82Ld38/wfWv9sNh/eqXxke0dLtiKOBtNK5U218J8p8s7R+8V/wDOq/OPLO0fvFf/ADqvzjjMf22Pn5/g67o30hOz9XSGbp1aM9Em7rlSR2ej6w1N6fHmt9QO82bakqor03DIwurA6H2T4bU2h2bJnYtocyzFri1jkddLD4Tp+jfSWrTzcC9rGsvCnVJNgR6lc8raPY3AIuUMnZjVaLct8evvvtn02syIpZyqqBdmYiwHeSZ8r6TnZyahp3VCc9mBFmOR+lxTiKJ84Frdq+IIJt9Nr7JS2ikBWpZKwDYOuoNtLjkwlVtPQyiwslSsg5IWFWl9isGHwtNJxcuhw6XLHE7k3fyPkc+g/wDx5QGQJA02f/ubRWP9EWebZ/8AHreiKD+zrKD/AHZ0/wAIlx0Q3VUomt1lMoMaaJd0ckIHucl04seQmUINS5nfqtTDJiaizo+rHcPgI6sdw+AnsTq5Hiczzqx3D4COrHcPgJ7EchzPOrHcPgI6sdw+AnsRyHM8tbh8PlMwZjeY7OdPYSPgxA/pBBJERJIEREATxmsLmeyDbG7IHebf3P8ASAYK3M8T93cP9eM9ynJ726QVutqLSYqtO+RCKxOFs3bIGygkDT289Jn6Tt+jqRj1pZkPqDCxZ7X4WZNL8XHdG5G3ClS/2dNlGU5Xc3SGoaqJVbNXIUMVVWUkXXgACp0HD0gb2mjR6RbUwFqhJIBIWgGsD7FNhx490jeieBK6O4yjKcLS6TbSdGqqr+knV0wwtxuDqPf3zCl0r2nrP1qMgCm4p09e3ZxcfVK8O+N6HAlVne5RlOPbpLWD1+0pXGr1QwGhQnqteJ0BveT+XKw2UuXXM1sEbBfNGrHHheyVPuk7kRwpfx8zqcoynNbPvuqdjruWU1KZsGxFtcCpx4cHt7pXr0l2kG5YMAToaWKsVFyocAa6jgTa/CQ5JErDJ2vBb7/6NrWyemFFQjtodKdYDgGt5rjk41HiJ8+O5capDCpgoYuugq0yqM4R9CBfEWYAhgbjuHX7Z0hr9a4pucbjq1FEOxBpJU4AEk6sZ6uw1Nrp1DVZ6dUHq6dbqjTYo6KGRlIGaXY/21EynBSfI7cGeeKNSfJ/9RVUegdRlVhQNmAI/wAXT4EXH/Amf+76r+wP/WU//BPomxUSlOmptdUANuFwADJo4UTN6/JfL6/c+a/7vqv7A/8AWU//AATF+gFQAk0DYC5/xlPl/wDhPpkjroSrAcSCB7xJ4USFr8vt/c+OLuQNUXEVBTZUKDRqrs9NHNNNAGIy1NgFGp5A/QejvRhaQR6oXMa06Y1p0r8SD6dQ83PsFgJudHuja7Mil2NSqECGofRVQAKaD0UH38TK3bd41hVdUqVLBgqIq0P2K1Cbuv8AGeMjHi5ltTrHNbY9P5OnvF5y/lmqyKBUIPWAdYFp5MrUncXBWwN15AaWmW7t8Vc6YdnIfHsutEMBUBKODTHs0Pjwm2xnnbkdNeLzmdp344rt9LZVf9XZLFEamlZr45aMzc+Q8ZPte8aq7ViHIUMowxSxvTZiSbZXvbnykbX9SdyL+8XnKUd9VhSOVQlmRGR8adwSyBxYLY6NcXB81pEm/a6Es9Usq5dkrSAIHXqt7KDfKmvA+6S4NEKaZ2F4vORqb4rqCrVmy0bPGjliErFwBja2SJyv2ps7x3pVU0kFbBurW5xp9qq4awsVNvMJsLedGyV0N6qzpbxec7vPe740XR2RWotUIVaZY26sgdsHhk3dIG3xXRais7ZYsBktLNHUA+gMSLE9/LxEKLaslySdHU3nmzeaf4m/O05Zdt2piereq1mxuRsQW4tcEEBre72Tqdl80/xN+dpDVSom7RNERJKiIiAJp7wPme0/0m5NPea9gHuP9bj+4krqDh97Uk62qabq41aoFYZ0vRqZAG+N73twyIItx09u2rNApCjBKimyqoIPVMWsABezKDbulhvDdlUVHKK7K+XmsgNqmtRGDEaE3OnhwtJH3G3VDgamRZluLEMFU078OCU9eF1PAHSji7dHcpxSjb+/TuZb9b/GU7cb0fj+kPaVW7zWx/w/W59Ut8Oqt6WF89OOXCWO7N2P1qNUVlCkN2mDOxXzBozdkaHj6IA5yXo9sVSkW6xMewijtIblS97Yk6ajjaNrbshyUY0qfL6mXStyUoX7n/IJH0iQtQ2W3HAoL/XpBh/25N0h2WpUFPq0ytlcZID2lAHnEd0z3nsrtQpKq3ZChtdRwUo1iSBwY8+Us4vmZxklt/VnKrQqGwyGhT2dkAVre3OWW2vfZ9nTXVKlQ2BJ+lchTYanRqk2Km66op0StO7g1M1yp3Gbhl1LWNgoGh5wd01S9NSpCLTpoagaloEQlrAkm5csPN53lNj/AIN3ki6d+fwa2xPjQ2mmL2NJcbgg2p1Al7HUXDU5AXvdcyFDniBgheytU0FyBY8zwPDjNvat0VgzimjOuoVi9EEqVVrHUa5qBw5CZvuioaS/RnLNwyZU8sKgXW+WPFRpf0jG1hTgn161+3Iw2mkw2l1pB8g4WniwVhjs6A6kgeaGl7uvrlo1OuL5ZkrkyswXFLaqT6QfnKHydtBOTUnyOJyWrSBuKSIxuKgPEN8Za7moVQGWpmM6ihA1TM27OWuTWGjc+UvFfEzHI04Lmu36nZxEQcoiIgCcTvFQatQMBiai5E0mq4j9HQg4DU6hR/NO2nP1d2U2YsQ9za9qlVQbAAGysBwAHukb1B2yyg5LkUlOq3ZBFu2rkdzPRrhlvzAwW3d7LT3dlZaZpM6oqqLlVGKhmpB0e38Jxt3sO6XTbrpFQuJsGyuHqBr2K3LhsjoSNTMNp3LQqABkNgoWwqVVGKeaDiwvbvMh507RKwvkygFIFlzdblcXFjllUDlxe9tTUU9/ZHfNpNpL1abHiTTy/iFFg33gy6G76fVslmxLZHt1MiQQQ2V8rjFefKR0tz0VYMFa4N9alUi5y1ILWJ7Tce+Hni+3kLDJdznqVAsFyZsLUrAHzXVesFvBgHB9gHOT1NlVwga9mLk2/wCTtZce7t/C8vKe6qSoyBTibX7dQnsWxsxa4tYcDPH3TSKqpVrLlb6SqG7Zu92DXNz3mT/UKyOA6ObpbDpc3yYWAvp/jOqdvgzMB75s7xqh6jOXVfpSwuCdKZVAwsdNEOp07cvn3fTLq5U3XG1mcL2DdLqDY2PeI2bd1OmGCKbMMTd3bQX7PaJsO0eHfI4660TwGUG0VrLjYHBKwsRdbFqTqCOYs4FvCZMAq1VKgHBlUCwVWRx1gA55WuD3Ke+W3kGh6r8LH6WvqNND2tRoNPCSbRumi7FnViSbm1SqBfHG9gwF7aXjjxqhwX1KYpTzLVTjjUBuNmZjZGVgetF+7jynZ7H5v8zfmaUbbmoniKhHMGtXIPtGUu9hPY97fmaN6nK0NjhHmbEREsUEREATCtSDKQeYtM4gHNvcEg8RoZjnLPe+xE9tRqPOHeO/2j/XCU2U2XMsibOM5DlGUmiSbOM5DlGUUCbOM5DlGUUCbOM5DlGUUCbObW6aWdXLlTH4mH9lJ+2JXrkzBUF2bgOQ72P1R/65zpdi2QU0CjW3EniSdSx8SZWTohk8REyKiIiAJTBpcyjnPn7HRg7meUZSO8XnNZ00SZRlI7xeLFEmUZSO8XixRJlGUjvF4sUSZRlI7xeLFEmUsN3/AKse1vzNKu8s92n6Me1vzNNsL+IxzL4TaiInWcgiIgCIiAJT7x3QdWpD2p3+K+Ph/o3ESU6Bx9+PeOIIsR4EcovOn2vd1Op5y68mGjD3/wBjpKivuCoPMZXHc3Zb4jQ/dNVNFrK+8XmdTZKq+dSqe4ZD8N5CWI4q49qVB/aWtEmd4vMVDHglU+ynU+U2KW7K7cKWPi7BR8Bc/dFoEN5ls9J6jY0hc+k3oL/Ee/wGstNn6ODjWct9RbqnvPnH4j2S3pUlUAKoUDgAAAPdKOfgizW3du1aQNu0x89zxPh4AchNyImRUREQBERAEqt4UMSW9E8+QPjLWCJScFNUXhNwdlDEs23VSPoAey4HwE88kUfU/E/znNwJHTx4+CtiWXkij6n4n+ceSKPqfif5xwJDjxK2JZeSKPqfif5x5Io+p+J/nHAkOPErYll5Io+p+J/nHkij6n4n+ccCQ48StiWXkij6n4n+ceSKPqfib5xwJDjxKsEscU1Y8uQ+s3cP6y82eiEVVHIWvzPjFGgqCyKFHcABJJvjx7DDJk3iIiamQiIgCIiAIiIAiIgCIiAIiIAiIgCIiAIiIAiIgCIiAIiIAiIgCIiAIiIAiIgCIiAI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data:image/jpeg;base64,/9j/4AAQSkZJRgABAQAAAQABAAD/2wCEAAkGBhESEBAUEBAQFBQWFR4YEREXEhAXEBUZFRYVFxQTFxUYHSgeGBkjHRcSHy8gIycpLC0tFR8xNTAqNSYsLSkBCQoKDgwOGg8PGjAkHyQqLCwpLCwsNSwpLCwsNSwsKSwsLCksLCwpLCwtLCwpLCwsLSwsLCosLCotLSksLCopKf/AABEIALMBGQMBIgACEQEDEQH/xAAbAAEAAgMBAQAAAAAAAAAAAAAAAwUCBAYBB//EAEcQAAIBAwEEBQgGCAMIAwAAAAECAAMREiEEBTFBBhMiUWEVMkJScYGR0SNikqGishQzU1RygrHBJJPwFhdDY5Sz0+EHc4P/xAAaAQEAAwEBAQAAAAAAAAAAAAAAAQIDBAUG/8QALhEAAgIBAgYABQMFAQAAAAAAAAECEQMEEhMhMUFR8CKhwdHhcYGxFBUyYZEF/9oADAMBAAIRAxEAPwD7jERAEREAREQBERAEREARExNQePwJgGUTDrR9b7LfKOtH1vst8oItGcTDrR9b7LfKOtH1vst8oFoziYdaPrfZb5R1o+t9lvlAtGcTDrR9b7LfKOtH1vst8oFoziYdaPrfZb5R1o+t9lvlAtGcTDrR9b7LfKeq4IuP9WgmzKJCNrSwOS68Ne+ZisveD7Dfv+R+EmmRuRnEj/SFvbIX9vdxnjbSgt2hrw+Nv6xTG5eSWJGNoX1h38dOfP3GeHal114W5E6HgR3iKY3LySxI22hQSCdRbTX0jYf1E965fWX4iKFoziYCsvrD4iBVWwNxrw14yKFoziYdevrL8RM4JsREQBERAEREAREQBERAEjU6t7v6SSQFu03ukohkt4vI84ziiLJLxeR5xnFCyS8XkecZxQskvF5HnGcULJLxeR5xnFCyS8wocD/E35jPM57s/A/xN+YwO5rru63Bh8G5WA9LwmdLYyoFmH2W9t/O4zaiTuZVY4rsaI3Z9a/8p/sfAR5N8R8G78vW75vRG9jhR8Giu7bcGtpbg1+FvWmf6EbEZC3dZrWHLzptxG5jhx8Gm2w3NyRfvs3eD63gJj5N+sOFrY6HjxufGb0RuY4cfBpDd3HUHXmG8dPO8T8Zl+hHvHAjg3A8R53s+E24jcxw4+DS8na8R8G7yfW7yZuxEhtvqWjFR6CIiQWEREAREQBERAEREATTrvZj7puSt25u2fYP7y0Sk3SOO2PflbqHDVK7O4plHuDjrer2vR0/9Ta2nfNVdjo2eoajPUuwP0pWnUcWB7yeqX3zW2bcFQUagelT6y1IUzdCR1bXezejcfGF3HXYorhFUAjLINjepUqHsggkklBx9G/KbUid0TaTfNRtjNqrh1qqud+2Uchl19hK/wAk191b32jraQNSo2TKGRsiLM1nHaUG6r2slNvvmB3JtC5KqoU7NiGVQwpuCllJNjianEyTZ9z1qTUHpqpYAFxmosb/AEgueIZbcOYv3RSG6Jr7JvPaimfX1LKKeZL31qkgdgqVIuNfbM9o6RVg+XWOOsUKqX7Cs6YAqDwtUSoZ5s+5NpChcQAQgb6SngTSJKsbAtoSTp4TZ3juKpamKVmtSwZiQtmyZg9j4vUNhFIbo2aNLf8AWqYU6dercm6vc5EVGp06YJIuQGFY2M3d8b/qjaW6tqmCNYKD9Ger1dWHMsRUX+SZrud02i6IvVq+adoDgpZUtx/WfdNal0drY5NgKi2xU2JbmxLhrKSWe2h++KQ3RNrfu86nX2p1qioUQjEviA2ZL4oCTpblNZd87QaVjVqD6RBncBxlTrs1MsAL2xpnv1nlLcVZmpiqi4AKrHrFJCoagXhzANO1uYgbp2kLhgpUVA+lRAC2FRGYDllkpse48zFIKUTZ6P7dWatTzrubqS1JuvN+z5t2QLcEg3B9HSdpsh7Pvb8xnF7m3dXpVKd6dJUAKs2OzZ2xIHaRQxOQS+vfOy2A9ge0/mMzmiE7kbEREzLiIiAIiIAiIgCIiAIiIAiIgCIiAIiIAiIgCIiAJUbzb6T3D+8t5S72/Wfyj+8vDqY5v8SDOM5R7T0kVWdVpuSnn5Faar4ksb28QJUbV0vfk6L4IjO32qmI+CmTLNCJpj0WfJ0Xv7czs84znA7LvhqlRSzVTgyNdqhIt1qKRgoC8G7p3MnHNT6FNTppadpS7+/UlzjORXi81o5LJc4zkV4vFCyXOM5z/SfaCopWZxbNjixUnCmSBceJEpNm6WVB/wAR/Y6JUH2lxb7jMJZoxlTPQw6HJmxqcDu85b7tP0a+0/mM4PZelZbiiPYXJp1LEAcThUCn7zOy6ObwWts6sgcC5tkpW+pNx3jxEOcZLkVWny4n8aLSIiULCIiAIiIAiIgCIiAIiIAiIgCIiAIiIAiIgCIiAJr19gpubugJ4X1mxNTem8loUmqNc20VR5zsdFRRzJNhF0So7nRy/TOjsyKqhAtS2ZqgnOlTBszcdSx7CqdCW8J852qsGdmVAgJuEHBRyAll0g3o1R3DMCxbKswPZLjQIp9SmLqO85HmJobDsnWNqSEUXqMBchbgaDmxJCgcywnFkluZ9JpcKw4+fvvvcz3Za9X/AOpyPai9YPyT7LT3XQIBFMai/E8/fOTqdEq/UK4VGbBh+jGwNJXRkCU6nMhT2g1wxudDrOt3KW/RqGQIbqlyBBBBCgEEHgb3m+JOPI8vXThlqS7e/Q98kUf2Y+/5x5Io/sx9/wA5uRN7Z5m1eDT8kUf2Y+/5x5Io/sx9/wA5uRFsbV4OB6e7PTQgKoFqDnnxarQQfcWnz+fUOkO7Ku0bYUSkGXqUBqPfqUPWM+oGrnROyD3X048z0s6PvTazHJguSVMVXraajtCy6B6fcPQt6s48qbbZ9BoskIQjj7ml0e2ijdOtphlpktVTX6RDxcgec1PjjwK3NrqSfrmyqgRertha6282x1BHhrPhNCsyMrKbMpup7iJ9G6E9IFstI2COT1I5U34vs/8ACdWTwuOKy2GfZlNfp21vj7770R2sRE6TxBERAEREAREQBERAEREAREQBERAEREAREj64cgT7OHxOkAknhMwu3co95P8AaVnSaizbHtQuP1TEdk3uqlhrfvEPki0Y7pJFuTPmnS/pL1jXQ9kXGz+zVam0+09pE8Mm7pltXSRxSq0Gr5UxbIsSu1FCAerVho4e6jPzlBJI4GcftW0mo5ZrXPIaKABZVUclAAAHcJy5Mlqkezo9Htlul7771I0QkgKCSTYADUk6AAd8+hdCejouHaxSm1weVSsLgsDzSncqvexZu6c/0V3G1V1AuGcE5c6VLg9XwZtUT+ZuQM+rbNsy00VEUKqgBVHAAcBGKHdk6/U0tkfffexLETxmABJNgOJ5TqPDPYniOCAQQQRcEcCDwM9gCInjMACToBxMA9mjvndYr0it8WBypVBxR181h/QjmCRNxHBAIIIIuCNQQeBBmUh8y0W4u0fE997tNNycMO1jUpjhTcC5UfUI7Snmpt6Jmvu7bOrbXLBrB7ecLG6uvc6ntA+7gTPp/TDcQqIaqqWIXGsg86pTBvdf+Yh7S+8cDPlm17KabFSQRYFWHmup1Vx4EfLiJxTjtZ9Jpsyzw5n2Do1vrr6eLlTVQDMjzXDC6Vl+qw18DccpblgLXI14ePPT758e6O76ak62dVZL9WzkimVOtSi5HonzgeTD6xnVdGtqO0bbTqtUeoerq6kY0wA1JR1dP0V7T8dTa5twHRDJao8vUaPZJy7HcRETY80REQBERAEREAREQBERAEREATB6nIanu+fdPKj8hx/p4zxdJIGF/O18PR+EzvMbxeAZXkW1Us0dfWUj4giZ3i8gJ0fEN5+ch9alTJ9opIp+9TI9hWmaidabJftHX4XGoB0FwDa97G1p1x6G1qjC9BhhkoZqyJTKipUZWsqs50Yd3CW2xdAwti1SmnhSpAt/mVi7fACcaxybPo5azFGNX7+1mz0Or0cCpsK79txoAwAshosps1JVAUYnS2tp0oYjxH4h85VbN0Y2ZGVyjVHXVXqO9Rge8ZGw9wEtKlSwJsTYXsBdjbkBzM6oppUzw80ozncT2vtSIjO7KqAXLEjEDvvOD6RdI/0gtSu6UyjlaY0qPjTd1qVfUTQWTi3E2Fr13SPpJUqYvjZST1VPjTpMpsWqDg1cccSLLcHUm85ddpcPmHYPe+YZs7nicuNzc6+M58mW+SPU0ui2rfLr777Z9a3f0s2JaNINtNIEIoIvwIUAibH+2Gw/vVL4z5L5Z2j94r/51X5x5Z2j94r/AOdV+ccZkv8A82Ld38/wfWv9sNh/eqXxke0dLtiKOBtNK5U218J8p8s7R+8V/wDOq/OPLO0fvFf/ADqvzjjMf22Pn5/g67o30hOz9XSGbp1aM9Em7rlSR2ej6w1N6fHmt9QO82bakqor03DIwurA6H2T4bU2h2bJnYtocyzFri1jkddLD4Tp+jfSWrTzcC9rGsvCnVJNgR6lc8raPY3AIuUMnZjVaLct8evvvtn02syIpZyqqBdmYiwHeSZ8r6TnZyahp3VCc9mBFmOR+lxTiKJ84Frdq+IIJt9Nr7JS2ikBWpZKwDYOuoNtLjkwlVtPQyiwslSsg5IWFWl9isGHwtNJxcuhw6XLHE7k3fyPkc+g/wDx5QGQJA02f/ubRWP9EWebZ/8AHreiKD+zrKD/AHZ0/wAIlx0Q3VUomt1lMoMaaJd0ckIHucl04seQmUINS5nfqtTDJiaizo+rHcPgI6sdw+AnsTq5Hiczzqx3D4COrHcPgJ7EchzPOrHcPgI6sdw+AnsRyHM8tbh8PlMwZjeY7OdPYSPgxA/pBBJERJIEREATxmsLmeyDbG7IHebf3P8ASAYK3M8T93cP9eM9ynJ726QVutqLSYqtO+RCKxOFs3bIGygkDT289Jn6Tt+jqRj1pZkPqDCxZ7X4WZNL8XHdG5G3ClS/2dNlGU5Xc3SGoaqJVbNXIUMVVWUkXXgACp0HD0gb2mjR6RbUwFqhJIBIWgGsD7FNhx490jeieBK6O4yjKcLS6TbSdGqqr+knV0wwtxuDqPf3zCl0r2nrP1qMgCm4p09e3ZxcfVK8O+N6HAlVne5RlOPbpLWD1+0pXGr1QwGhQnqteJ0BveT+XKw2UuXXM1sEbBfNGrHHheyVPuk7kRwpfx8zqcoynNbPvuqdjruWU1KZsGxFtcCpx4cHt7pXr0l2kG5YMAToaWKsVFyocAa6jgTa/CQ5JErDJ2vBb7/6NrWyemFFQjtodKdYDgGt5rjk41HiJ8+O5capDCpgoYuugq0yqM4R9CBfEWYAhgbjuHX7Z0hr9a4pucbjq1FEOxBpJU4AEk6sZ6uw1Nrp1DVZ6dUHq6dbqjTYo6KGRlIGaXY/21EynBSfI7cGeeKNSfJ/9RVUegdRlVhQNmAI/wAXT4EXH/Amf+76r+wP/WU//BPomxUSlOmptdUANuFwADJo4UTN6/JfL6/c+a/7vqv7A/8AWU//AATF+gFQAk0DYC5/xlPl/wDhPpkjroSrAcSCB7xJ4USFr8vt/c+OLuQNUXEVBTZUKDRqrs9NHNNNAGIy1NgFGp5A/QejvRhaQR6oXMa06Y1p0r8SD6dQ83PsFgJudHuja7Mil2NSqECGofRVQAKaD0UH38TK3bd41hVdUqVLBgqIq0P2K1Cbuv8AGeMjHi5ltTrHNbY9P5OnvF5y/lmqyKBUIPWAdYFp5MrUncXBWwN15AaWmW7t8Vc6YdnIfHsutEMBUBKODTHs0Pjwm2xnnbkdNeLzmdp344rt9LZVf9XZLFEamlZr45aMzc+Q8ZPte8aq7ViHIUMowxSxvTZiSbZXvbnykbX9SdyL+8XnKUd9VhSOVQlmRGR8adwSyBxYLY6NcXB81pEm/a6Es9Usq5dkrSAIHXqt7KDfKmvA+6S4NEKaZ2F4vORqb4rqCrVmy0bPGjliErFwBja2SJyv2ps7x3pVU0kFbBurW5xp9qq4awsVNvMJsLedGyV0N6qzpbxec7vPe740XR2RWotUIVaZY26sgdsHhk3dIG3xXRais7ZYsBktLNHUA+gMSLE9/LxEKLaslySdHU3nmzeaf4m/O05Zdt2piereq1mxuRsQW4tcEEBre72Tqdl80/xN+dpDVSom7RNERJKiIiAJp7wPme0/0m5NPea9gHuP9bj+4krqDh97Uk62qabq41aoFYZ0vRqZAG+N73twyIItx09u2rNApCjBKimyqoIPVMWsABezKDbulhvDdlUVHKK7K+XmsgNqmtRGDEaE3OnhwtJH3G3VDgamRZluLEMFU078OCU9eF1PAHSji7dHcpxSjb+/TuZb9b/GU7cb0fj+kPaVW7zWx/w/W59Ut8Oqt6WF89OOXCWO7N2P1qNUVlCkN2mDOxXzBozdkaHj6IA5yXo9sVSkW6xMewijtIblS97Yk6ajjaNrbshyUY0qfL6mXStyUoX7n/IJH0iQtQ2W3HAoL/XpBh/25N0h2WpUFPq0ytlcZID2lAHnEd0z3nsrtQpKq3ZChtdRwUo1iSBwY8+Us4vmZxklt/VnKrQqGwyGhT2dkAVre3OWW2vfZ9nTXVKlQ2BJ+lchTYanRqk2Km66op0StO7g1M1yp3Gbhl1LWNgoGh5wd01S9NSpCLTpoagaloEQlrAkm5csPN53lNj/AIN3ki6d+fwa2xPjQ2mmL2NJcbgg2p1Al7HUXDU5AXvdcyFDniBgheytU0FyBY8zwPDjNvat0VgzimjOuoVi9EEqVVrHUa5qBw5CZvuioaS/RnLNwyZU8sKgXW+WPFRpf0jG1hTgn161+3Iw2mkw2l1pB8g4WniwVhjs6A6kgeaGl7uvrlo1OuL5ZkrkyswXFLaqT6QfnKHydtBOTUnyOJyWrSBuKSIxuKgPEN8Za7moVQGWpmM6ihA1TM27OWuTWGjc+UvFfEzHI04Lmu36nZxEQcoiIgCcTvFQatQMBiai5E0mq4j9HQg4DU6hR/NO2nP1d2U2YsQ9za9qlVQbAAGysBwAHukb1B2yyg5LkUlOq3ZBFu2rkdzPRrhlvzAwW3d7LT3dlZaZpM6oqqLlVGKhmpB0e38Jxt3sO6XTbrpFQuJsGyuHqBr2K3LhsjoSNTMNp3LQqABkNgoWwqVVGKeaDiwvbvMh507RKwvkygFIFlzdblcXFjllUDlxe9tTUU9/ZHfNpNpL1abHiTTy/iFFg33gy6G76fVslmxLZHt1MiQQQ2V8rjFefKR0tz0VYMFa4N9alUi5y1ILWJ7Tce+Hni+3kLDJdznqVAsFyZsLUrAHzXVesFvBgHB9gHOT1NlVwga9mLk2/wCTtZce7t/C8vKe6qSoyBTibX7dQnsWxsxa4tYcDPH3TSKqpVrLlb6SqG7Zu92DXNz3mT/UKyOA6ObpbDpc3yYWAvp/jOqdvgzMB75s7xqh6jOXVfpSwuCdKZVAwsdNEOp07cvn3fTLq5U3XG1mcL2DdLqDY2PeI2bd1OmGCKbMMTd3bQX7PaJsO0eHfI4660TwGUG0VrLjYHBKwsRdbFqTqCOYs4FvCZMAq1VKgHBlUCwVWRx1gA55WuD3Ke+W3kGh6r8LH6WvqNND2tRoNPCSbRumi7FnViSbm1SqBfHG9gwF7aXjjxqhwX1KYpTzLVTjjUBuNmZjZGVgetF+7jynZ7H5v8zfmaUbbmoniKhHMGtXIPtGUu9hPY97fmaN6nK0NjhHmbEREsUEREATCtSDKQeYtM4gHNvcEg8RoZjnLPe+xE9tRqPOHeO/2j/XCU2U2XMsibOM5DlGUmiSbOM5DlGUUCbOM5DlGUUCbOM5DlGUUCbObW6aWdXLlTH4mH9lJ+2JXrkzBUF2bgOQ72P1R/65zpdi2QU0CjW3EniSdSx8SZWTohk8REyKiIiAJTBpcyjnPn7HRg7meUZSO8XnNZ00SZRlI7xeLFEmUZSO8XixRJlGUjvF4sUSZRlI7xeLFEmUsN3/AKse1vzNKu8s92n6Me1vzNNsL+IxzL4TaiInWcgiIgCIiAJT7x3QdWpD2p3+K+Ph/o3ESU6Bx9+PeOIIsR4EcovOn2vd1Op5y68mGjD3/wBjpKivuCoPMZXHc3Zb4jQ/dNVNFrK+8XmdTZKq+dSqe4ZD8N5CWI4q49qVB/aWtEmd4vMVDHglU+ynU+U2KW7K7cKWPi7BR8Bc/dFoEN5ls9J6jY0hc+k3oL/Ee/wGstNn6ODjWct9RbqnvPnH4j2S3pUlUAKoUDgAAAPdKOfgizW3du1aQNu0x89zxPh4AchNyImRUREQBERAEqt4UMSW9E8+QPjLWCJScFNUXhNwdlDEs23VSPoAey4HwE88kUfU/E/znNwJHTx4+CtiWXkij6n4n+ceSKPqfif5xwJDjxK2JZeSKPqfif5x5Io+p+J/nHAkOPErYll5Io+p+J/nHkij6n4n+ccCQ48StiWXkij6n4n+ceSKPqfib5xwJDjxKsEscU1Y8uQ+s3cP6y82eiEVVHIWvzPjFGgqCyKFHcABJJvjx7DDJk3iIiamQiIgCIiAIiIAiIgCIiAIiIAiIgCIiAIiIAiIgCIiAIiIAiIgCIiAIiIAiIgCIiAI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0" name="Picture 6" descr="https://encrypted-tbn0.gstatic.com/images?q=tbn:ANd9GcQ-syAkXubZZz1fb-q4W2d2J4-ZvFGwM88FU1bB1g04ccXXVcdL2g"/>
          <p:cNvPicPr>
            <a:picLocks noChangeAspect="1" noChangeArrowheads="1"/>
          </p:cNvPicPr>
          <p:nvPr/>
        </p:nvPicPr>
        <p:blipFill>
          <a:blip r:embed="rId2"/>
          <a:srcRect/>
          <a:stretch>
            <a:fillRect/>
          </a:stretch>
        </p:blipFill>
        <p:spPr bwMode="auto">
          <a:xfrm>
            <a:off x="2209800" y="1981200"/>
            <a:ext cx="5029200" cy="321924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Perangkat</a:t>
            </a:r>
            <a:r>
              <a:rPr lang="en-US" dirty="0" smtClean="0"/>
              <a:t> </a:t>
            </a:r>
            <a:r>
              <a:rPr lang="en-US" dirty="0" err="1" smtClean="0"/>
              <a:t>Keras</a:t>
            </a:r>
            <a:r>
              <a:rPr lang="en-US" dirty="0" smtClean="0"/>
              <a:t> </a:t>
            </a:r>
            <a:r>
              <a:rPr lang="en-US" dirty="0" err="1" smtClean="0"/>
              <a:t>Komputer</a:t>
            </a:r>
            <a:endParaRPr lang="en-US" dirty="0"/>
          </a:p>
        </p:txBody>
      </p:sp>
      <p:sp>
        <p:nvSpPr>
          <p:cNvPr id="3" name="Content Placeholder 2"/>
          <p:cNvSpPr>
            <a:spLocks noGrp="1"/>
          </p:cNvSpPr>
          <p:nvPr>
            <p:ph idx="1"/>
          </p:nvPr>
        </p:nvSpPr>
        <p:spPr/>
        <p:txBody>
          <a:bodyPr/>
          <a:lstStyle/>
          <a:p>
            <a:r>
              <a:rPr lang="en-US" dirty="0" err="1" smtClean="0"/>
              <a:t>Contoh</a:t>
            </a:r>
            <a:r>
              <a:rPr lang="en-US" dirty="0" smtClean="0"/>
              <a:t> </a:t>
            </a:r>
            <a:r>
              <a:rPr lang="en-US" dirty="0" err="1" smtClean="0"/>
              <a:t>perangkat</a:t>
            </a:r>
            <a:r>
              <a:rPr lang="en-US" dirty="0" smtClean="0"/>
              <a:t> </a:t>
            </a:r>
            <a:r>
              <a:rPr lang="en-US" dirty="0" err="1" smtClean="0"/>
              <a:t>keras</a:t>
            </a:r>
            <a:r>
              <a:rPr lang="en-US" dirty="0" smtClean="0"/>
              <a:t>: monitor, mouse, keyboard, </a:t>
            </a:r>
            <a:r>
              <a:rPr lang="en-US" dirty="0" err="1" smtClean="0"/>
              <a:t>mainboard</a:t>
            </a:r>
            <a:r>
              <a:rPr lang="en-US" dirty="0" smtClean="0"/>
              <a:t>, hard disk, </a:t>
            </a:r>
            <a:r>
              <a:rPr lang="en-US" dirty="0" err="1" smtClean="0"/>
              <a:t>memori</a:t>
            </a:r>
            <a:r>
              <a:rPr lang="en-US" dirty="0" smtClean="0"/>
              <a:t>, floppy disk, flash disk, printer, scanner, speaker, </a:t>
            </a:r>
            <a:r>
              <a:rPr lang="en-US" dirty="0" err="1" smtClean="0"/>
              <a:t>mikrofon</a:t>
            </a:r>
            <a:r>
              <a:rPr lang="en-US" dirty="0" smtClean="0"/>
              <a:t>, </a:t>
            </a:r>
            <a:r>
              <a:rPr lang="en-US" dirty="0" err="1" smtClean="0"/>
              <a:t>bermacam-macam</a:t>
            </a:r>
            <a:r>
              <a:rPr lang="en-US" dirty="0" smtClean="0"/>
              <a:t> card (VGA card, LAN card, sound card, TV card).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Mikroprosesor</a:t>
            </a:r>
            <a:endParaRPr lang="en-US" dirty="0"/>
          </a:p>
        </p:txBody>
      </p:sp>
      <p:pic>
        <p:nvPicPr>
          <p:cNvPr id="4" name="Picture 2" descr="processor"/>
          <p:cNvPicPr>
            <a:picLocks noGrp="1" noChangeAspect="1" noChangeArrowheads="1"/>
          </p:cNvPicPr>
          <p:nvPr>
            <p:ph idx="1"/>
          </p:nvPr>
        </p:nvPicPr>
        <p:blipFill>
          <a:blip r:embed="rId3"/>
          <a:srcRect/>
          <a:stretch>
            <a:fillRect/>
          </a:stretch>
        </p:blipFill>
        <p:spPr>
          <a:xfrm>
            <a:off x="4343400" y="457200"/>
            <a:ext cx="3352800" cy="3505200"/>
          </a:xfrm>
          <a:prstGeom prst="rect">
            <a:avLst/>
          </a:prstGeom>
          <a:noFill/>
          <a:ln/>
        </p:spPr>
      </p:pic>
      <p:graphicFrame>
        <p:nvGraphicFramePr>
          <p:cNvPr id="6" name="Content Placeholder 5"/>
          <p:cNvGraphicFramePr>
            <a:graphicFrameLocks noGrp="1" noChangeAspect="1"/>
          </p:cNvGraphicFramePr>
          <p:nvPr>
            <p:ph sz="quarter" idx="4294967295"/>
          </p:nvPr>
        </p:nvGraphicFramePr>
        <p:xfrm>
          <a:off x="5029200" y="3200400"/>
          <a:ext cx="4114800" cy="3313113"/>
        </p:xfrm>
        <a:graphic>
          <a:graphicData uri="http://schemas.openxmlformats.org/presentationml/2006/ole">
            <mc:AlternateContent xmlns:mc="http://schemas.openxmlformats.org/markup-compatibility/2006">
              <mc:Choice xmlns:v="urn:schemas-microsoft-com:vml" Requires="v">
                <p:oleObj spid="_x0000_s2052" name="Bitmap Image" r:id="rId4" imgW="2295238" imgH="1848108" progId="PBrush">
                  <p:embed/>
                </p:oleObj>
              </mc:Choice>
              <mc:Fallback>
                <p:oleObj name="Bitmap Image" r:id="rId4" imgW="2295238" imgH="1848108" progId="PBrush">
                  <p:embed/>
                  <p:pic>
                    <p:nvPicPr>
                      <p:cNvPr id="0" name="Content Placeholder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200400"/>
                        <a:ext cx="41148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txBox="1">
            <a:spLocks noChangeArrowheads="1"/>
          </p:cNvSpPr>
          <p:nvPr/>
        </p:nvSpPr>
        <p:spPr>
          <a:xfrm>
            <a:off x="457200" y="1295400"/>
            <a:ext cx="4038600" cy="5105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Dalam istilah teknik, mikroprosesor inilah yang disebut CPU.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Merupakan pusat pengolahan data di dalam komputer</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Terdiri dari bagian-bagian: ALU (Aritmatic Logic Unit), Register-register, Control Unit, dan Internal bus yang menghubungkan ketiganya</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Harddisk</a:t>
            </a:r>
            <a:endParaRPr lang="en-US" dirty="0"/>
          </a:p>
        </p:txBody>
      </p:sp>
      <p:graphicFrame>
        <p:nvGraphicFramePr>
          <p:cNvPr id="4" name="Object 2"/>
          <p:cNvGraphicFramePr>
            <a:graphicFrameLocks noGrp="1" noChangeAspect="1"/>
          </p:cNvGraphicFramePr>
          <p:nvPr>
            <p:ph idx="1"/>
          </p:nvPr>
        </p:nvGraphicFramePr>
        <p:xfrm>
          <a:off x="4864100" y="400050"/>
          <a:ext cx="3365500" cy="4038600"/>
        </p:xfrm>
        <a:graphic>
          <a:graphicData uri="http://schemas.openxmlformats.org/presentationml/2006/ole">
            <mc:AlternateContent xmlns:mc="http://schemas.openxmlformats.org/markup-compatibility/2006">
              <mc:Choice xmlns:v="urn:schemas-microsoft-com:vml" Requires="v">
                <p:oleObj spid="_x0000_s3076" name="Bitmap Image" r:id="rId3" imgW="2381582" imgH="2857899" progId="PBrush">
                  <p:embed/>
                </p:oleObj>
              </mc:Choice>
              <mc:Fallback>
                <p:oleObj name="Bitmap Image" r:id="rId3" imgW="2381582" imgH="2857899"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400050"/>
                        <a:ext cx="3365500"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Content Placeholder 5" descr="harddisk_gambar dalam"/>
          <p:cNvPicPr>
            <a:picLocks noGrp="1" noChangeAspect="1" noChangeArrowheads="1"/>
          </p:cNvPicPr>
          <p:nvPr>
            <p:ph sz="quarter" idx="4294967295"/>
          </p:nvPr>
        </p:nvPicPr>
        <p:blipFill>
          <a:blip r:embed="rId5"/>
          <a:srcRect/>
          <a:stretch>
            <a:fillRect/>
          </a:stretch>
        </p:blipFill>
        <p:spPr>
          <a:xfrm>
            <a:off x="4827588" y="3609975"/>
            <a:ext cx="4316412" cy="3238500"/>
          </a:xfrm>
          <a:prstGeom prst="rect">
            <a:avLst/>
          </a:prstGeom>
          <a:noFill/>
          <a:ln/>
        </p:spPr>
      </p:pic>
      <p:sp>
        <p:nvSpPr>
          <p:cNvPr id="5" name="Rectangle 4"/>
          <p:cNvSpPr txBox="1">
            <a:spLocks noChangeArrowheads="1"/>
          </p:cNvSpPr>
          <p:nvPr/>
        </p:nvSpPr>
        <p:spPr>
          <a:xfrm>
            <a:off x="457200" y="1524000"/>
            <a:ext cx="4267200" cy="4343400"/>
          </a:xfrm>
          <a:prstGeom prst="rect">
            <a:avLst/>
          </a:prstGeom>
        </p:spPr>
        <p:txBody>
          <a:bodyPr vert="horz" lIns="91440" tIns="45720" rIns="91440" bIns="45720" rtlCol="0">
            <a:normAutofit/>
          </a:bodyPr>
          <a:lstStyle/>
          <a:p>
            <a:pPr marL="342900" indent="-342900">
              <a:lnSpc>
                <a:spcPct val="90000"/>
              </a:lnSpc>
              <a:spcBef>
                <a:spcPct val="20000"/>
              </a:spcBef>
              <a:buFont typeface="Arial" pitchFamily="34" charset="0"/>
              <a:buChar char="•"/>
              <a:defRPr/>
            </a:pPr>
            <a:r>
              <a:rPr lang="en-US" sz="2800" dirty="0" err="1" smtClean="0"/>
              <a:t>Harddisk</a:t>
            </a:r>
            <a:r>
              <a:rPr lang="en-US" sz="2800" dirty="0" smtClean="0"/>
              <a:t>: </a:t>
            </a:r>
            <a:r>
              <a:rPr lang="en-US" sz="2800" dirty="0" err="1" smtClean="0"/>
              <a:t>Digunakan</a:t>
            </a:r>
            <a:r>
              <a:rPr lang="en-US" sz="2800" dirty="0" smtClean="0"/>
              <a:t> </a:t>
            </a:r>
            <a:r>
              <a:rPr lang="en-US" sz="2800" dirty="0" err="1" smtClean="0"/>
              <a:t>untuk</a:t>
            </a:r>
            <a:r>
              <a:rPr lang="en-US" sz="2800" dirty="0" smtClean="0"/>
              <a:t> </a:t>
            </a:r>
            <a:r>
              <a:rPr lang="en-US" sz="2800" dirty="0" err="1" smtClean="0"/>
              <a:t>menyimpan</a:t>
            </a:r>
            <a:r>
              <a:rPr lang="en-US" sz="2800" dirty="0" smtClean="0"/>
              <a:t> data </a:t>
            </a:r>
            <a:r>
              <a:rPr lang="en-US" sz="2800" smtClean="0"/>
              <a:t>permanen</a:t>
            </a: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Dihubungkan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ke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motherboard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melalui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kabel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data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Terdapat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juga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external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harddisk</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Memori</a:t>
            </a:r>
            <a:endParaRPr lang="en-US" dirty="0"/>
          </a:p>
        </p:txBody>
      </p:sp>
      <p:pic>
        <p:nvPicPr>
          <p:cNvPr id="4" name="Picture 2" descr="RAM1"/>
          <p:cNvPicPr>
            <a:picLocks noGrp="1" noChangeAspect="1" noChangeArrowheads="1"/>
          </p:cNvPicPr>
          <p:nvPr>
            <p:ph idx="1"/>
          </p:nvPr>
        </p:nvPicPr>
        <p:blipFill>
          <a:blip r:embed="rId3"/>
          <a:srcRect/>
          <a:stretch>
            <a:fillRect/>
          </a:stretch>
        </p:blipFill>
        <p:spPr>
          <a:xfrm>
            <a:off x="5181600" y="1143000"/>
            <a:ext cx="2843213" cy="2255837"/>
          </a:xfrm>
          <a:prstGeom prst="rect">
            <a:avLst/>
          </a:prstGeom>
          <a:noFill/>
          <a:ln/>
        </p:spPr>
      </p:pic>
      <p:graphicFrame>
        <p:nvGraphicFramePr>
          <p:cNvPr id="6" name="Content Placeholder 5"/>
          <p:cNvGraphicFramePr>
            <a:graphicFrameLocks noGrp="1" noChangeAspect="1"/>
          </p:cNvGraphicFramePr>
          <p:nvPr>
            <p:ph sz="quarter" idx="4294967295"/>
          </p:nvPr>
        </p:nvGraphicFramePr>
        <p:xfrm>
          <a:off x="6364288" y="609600"/>
          <a:ext cx="2779712" cy="928688"/>
        </p:xfrm>
        <a:graphic>
          <a:graphicData uri="http://schemas.openxmlformats.org/presentationml/2006/ole">
            <mc:AlternateContent xmlns:mc="http://schemas.openxmlformats.org/markup-compatibility/2006">
              <mc:Choice xmlns:v="urn:schemas-microsoft-com:vml" Requires="v">
                <p:oleObj spid="_x0000_s4102" name="Bitmap Image" r:id="rId4" imgW="2362530" imgH="695238" progId="PBrush">
                  <p:embed/>
                </p:oleObj>
              </mc:Choice>
              <mc:Fallback>
                <p:oleObj name="Bitmap Image" r:id="rId4" imgW="2362530" imgH="695238" progId="PBrush">
                  <p:embed/>
                  <p:pic>
                    <p:nvPicPr>
                      <p:cNvPr id="0" name="Content Placeholder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4288" y="609600"/>
                        <a:ext cx="2779712"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txBox="1">
            <a:spLocks noChangeArrowheads="1"/>
          </p:cNvSpPr>
          <p:nvPr/>
        </p:nvSpPr>
        <p:spPr>
          <a:xfrm>
            <a:off x="0" y="1828800"/>
            <a:ext cx="4916488" cy="3657600"/>
          </a:xfrm>
          <a:prstGeom prst="rect">
            <a:avLst/>
          </a:prstGeom>
          <a:noFill/>
          <a:ln/>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Memori</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(RAM)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berguna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menyimpan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data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sementara</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lnSpc>
                <a:spcPct val="90000"/>
              </a:lnSpc>
              <a:spcBef>
                <a:spcPct val="20000"/>
              </a:spcBef>
              <a:buFont typeface="Arial" pitchFamily="34" charset="0"/>
              <a:buChar char="•"/>
              <a:defRPr/>
            </a:pPr>
            <a:r>
              <a:rPr lang="en-US" sz="2800" dirty="0" err="1" smtClean="0"/>
              <a:t>Prosesor</a:t>
            </a:r>
            <a:r>
              <a:rPr lang="en-US" sz="2800" dirty="0" smtClean="0"/>
              <a:t> </a:t>
            </a:r>
            <a:r>
              <a:rPr lang="en-US" sz="2800" dirty="0" err="1" smtClean="0"/>
              <a:t>bekerja</a:t>
            </a:r>
            <a:r>
              <a:rPr lang="en-US" sz="2800" dirty="0" smtClean="0"/>
              <a:t> </a:t>
            </a:r>
            <a:r>
              <a:rPr lang="en-US" sz="2800" dirty="0" err="1" smtClean="0"/>
              <a:t>akan</a:t>
            </a:r>
            <a:r>
              <a:rPr lang="en-US" sz="2800" dirty="0" smtClean="0"/>
              <a:t> </a:t>
            </a:r>
            <a:r>
              <a:rPr lang="en-US" sz="2800" dirty="0" err="1" smtClean="0"/>
              <a:t>menghasilkan</a:t>
            </a:r>
            <a:r>
              <a:rPr lang="en-US" sz="2800" dirty="0" smtClean="0"/>
              <a:t> </a:t>
            </a:r>
            <a:r>
              <a:rPr lang="en-US" sz="2800" dirty="0" err="1" smtClean="0"/>
              <a:t>hasil</a:t>
            </a:r>
            <a:r>
              <a:rPr lang="en-US" sz="2800" dirty="0" smtClean="0"/>
              <a:t> </a:t>
            </a:r>
            <a:r>
              <a:rPr lang="en-US" sz="2800" dirty="0" err="1" smtClean="0"/>
              <a:t>sementara</a:t>
            </a:r>
            <a:r>
              <a:rPr lang="en-US" sz="2800" dirty="0" smtClean="0"/>
              <a:t> yang </a:t>
            </a:r>
            <a:r>
              <a:rPr lang="en-US" sz="2800" dirty="0" err="1" smtClean="0"/>
              <a:t>akan</a:t>
            </a:r>
            <a:r>
              <a:rPr lang="en-US" sz="2800" dirty="0" smtClean="0"/>
              <a:t> </a:t>
            </a:r>
            <a:r>
              <a:rPr lang="en-US" sz="2800" dirty="0" err="1" smtClean="0"/>
              <a:t>disimpan</a:t>
            </a:r>
            <a:r>
              <a:rPr lang="en-US" sz="2800" dirty="0" smtClean="0"/>
              <a:t> </a:t>
            </a:r>
            <a:r>
              <a:rPr lang="en-US" sz="2800" dirty="0" err="1" smtClean="0"/>
              <a:t>di</a:t>
            </a:r>
            <a:r>
              <a:rPr lang="en-US" sz="2800" dirty="0" smtClean="0"/>
              <a:t> RAM</a:t>
            </a:r>
          </a:p>
          <a:p>
            <a:pPr marL="342900" lvl="0" indent="-342900">
              <a:lnSpc>
                <a:spcPct val="90000"/>
              </a:lnSpc>
              <a:spcBef>
                <a:spcPct val="20000"/>
              </a:spcBef>
              <a:buFont typeface="Arial" pitchFamily="34" charset="0"/>
              <a:buChar char="•"/>
              <a:defRPr/>
            </a:pPr>
            <a:r>
              <a:rPr lang="en-US" sz="2800" dirty="0" err="1" smtClean="0"/>
              <a:t>Ditancapkan</a:t>
            </a:r>
            <a:r>
              <a:rPr lang="en-US" sz="2800" dirty="0" smtClean="0"/>
              <a:t> </a:t>
            </a:r>
            <a:r>
              <a:rPr lang="en-US" sz="2800" dirty="0" err="1" smtClean="0"/>
              <a:t>di</a:t>
            </a:r>
            <a:r>
              <a:rPr lang="en-US" sz="2800" dirty="0" smtClean="0"/>
              <a:t> slot RAM</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7" name="Object 6"/>
          <p:cNvGraphicFramePr>
            <a:graphicFrameLocks noChangeAspect="1"/>
          </p:cNvGraphicFramePr>
          <p:nvPr/>
        </p:nvGraphicFramePr>
        <p:xfrm>
          <a:off x="4648200" y="3544887"/>
          <a:ext cx="4114800" cy="3313113"/>
        </p:xfrm>
        <a:graphic>
          <a:graphicData uri="http://schemas.openxmlformats.org/presentationml/2006/ole">
            <mc:AlternateContent xmlns:mc="http://schemas.openxmlformats.org/markup-compatibility/2006">
              <mc:Choice xmlns:v="urn:schemas-microsoft-com:vml" Requires="v">
                <p:oleObj spid="_x0000_s4103" name="Bitmap Image" r:id="rId6" imgW="2295238" imgH="1848108" progId="PBrush">
                  <p:embed/>
                </p:oleObj>
              </mc:Choice>
              <mc:Fallback>
                <p:oleObj name="Bitmap Image" r:id="rId6" imgW="2295238" imgH="1848108" progId="PBrush">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544887"/>
                        <a:ext cx="41148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Flash disk</a:t>
            </a:r>
            <a:endParaRPr lang="en-US" dirty="0"/>
          </a:p>
        </p:txBody>
      </p:sp>
      <p:pic>
        <p:nvPicPr>
          <p:cNvPr id="5" name="Content Placeholder 4" descr="flashdisk"/>
          <p:cNvPicPr>
            <a:picLocks noGrp="1" noChangeAspect="1" noChangeArrowheads="1"/>
          </p:cNvPicPr>
          <p:nvPr>
            <p:ph idx="1"/>
          </p:nvPr>
        </p:nvPicPr>
        <p:blipFill>
          <a:blip r:embed="rId2"/>
          <a:srcRect/>
          <a:stretch>
            <a:fillRect/>
          </a:stretch>
        </p:blipFill>
        <p:spPr>
          <a:xfrm>
            <a:off x="5233988" y="2179638"/>
            <a:ext cx="3386137" cy="3316287"/>
          </a:xfrm>
          <a:prstGeom prst="rect">
            <a:avLst/>
          </a:prstGeom>
          <a:noFill/>
          <a:ln/>
        </p:spPr>
      </p:pic>
      <p:sp>
        <p:nvSpPr>
          <p:cNvPr id="4" name="Rectangle 3"/>
          <p:cNvSpPr txBox="1">
            <a:spLocks noChangeArrowheads="1"/>
          </p:cNvSpPr>
          <p:nvPr/>
        </p:nvSpPr>
        <p:spPr>
          <a:xfrm>
            <a:off x="457200" y="1981200"/>
            <a:ext cx="4038600" cy="38862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Flash Disk (Pen drive): Media penyimpanan mobile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Keluar di pasaran sekitar tahun 2000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Ditancapkan di port USB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Mulai menggeser fungsi floppy disk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Pembelajaran</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2400" dirty="0" err="1" smtClean="0"/>
              <a:t>Mengetahui</a:t>
            </a:r>
            <a:r>
              <a:rPr lang="en-US" sz="2400" dirty="0" smtClean="0"/>
              <a:t> </a:t>
            </a:r>
            <a:r>
              <a:rPr lang="en-US" sz="2400" dirty="0" err="1" smtClean="0"/>
              <a:t>pengertian</a:t>
            </a:r>
            <a:r>
              <a:rPr lang="en-US" sz="2400" dirty="0" smtClean="0"/>
              <a:t> </a:t>
            </a:r>
            <a:r>
              <a:rPr lang="en-US" sz="2400" dirty="0" err="1" smtClean="0"/>
              <a:t>dasar</a:t>
            </a:r>
            <a:r>
              <a:rPr lang="en-US" sz="2400" dirty="0" smtClean="0"/>
              <a:t> </a:t>
            </a:r>
            <a:r>
              <a:rPr lang="en-US" sz="2400" dirty="0" err="1" smtClean="0"/>
              <a:t>komputer</a:t>
            </a:r>
            <a:endParaRPr lang="en-US" sz="2400" dirty="0" smtClean="0"/>
          </a:p>
          <a:p>
            <a:pPr marL="514350" indent="-514350">
              <a:buAutoNum type="arabicPeriod"/>
            </a:pPr>
            <a:r>
              <a:rPr lang="en-US" sz="2400" dirty="0" err="1" smtClean="0"/>
              <a:t>Mengenal</a:t>
            </a:r>
            <a:r>
              <a:rPr lang="en-US" sz="2400" dirty="0" smtClean="0"/>
              <a:t> hardware </a:t>
            </a:r>
            <a:r>
              <a:rPr lang="en-US" sz="2400" dirty="0" err="1" smtClean="0"/>
              <a:t>komputer</a:t>
            </a:r>
            <a:endParaRPr lang="en-US" sz="2400" dirty="0" smtClean="0"/>
          </a:p>
          <a:p>
            <a:pPr marL="514350" indent="-514350">
              <a:buAutoNum type="arabicPeriod"/>
            </a:pPr>
            <a:r>
              <a:rPr lang="en-US" sz="2400" dirty="0" err="1" smtClean="0"/>
              <a:t>Mengetahui</a:t>
            </a:r>
            <a:r>
              <a:rPr lang="en-US" sz="2400" dirty="0" smtClean="0"/>
              <a:t> </a:t>
            </a:r>
            <a:r>
              <a:rPr lang="en-US" sz="2400" dirty="0" err="1" smtClean="0"/>
              <a:t>fungsi</a:t>
            </a:r>
            <a:r>
              <a:rPr lang="en-US" sz="2400" dirty="0"/>
              <a:t> </a:t>
            </a:r>
            <a:r>
              <a:rPr lang="en-US" sz="2400" dirty="0" smtClean="0"/>
              <a:t> hardware </a:t>
            </a:r>
            <a:r>
              <a:rPr lang="en-US" sz="2400" dirty="0" err="1" smtClean="0"/>
              <a:t>komputer</a:t>
            </a:r>
            <a:endParaRPr lang="en-US" sz="2400" dirty="0" smtClean="0"/>
          </a:p>
          <a:p>
            <a:pPr marL="514350" indent="-514350">
              <a:buAutoNum type="arabicPeriod"/>
            </a:pPr>
            <a:r>
              <a:rPr lang="en-US" sz="2400" dirty="0" err="1" smtClean="0"/>
              <a:t>Mengetahui</a:t>
            </a:r>
            <a:r>
              <a:rPr lang="en-US" sz="2400" dirty="0" smtClean="0"/>
              <a:t> </a:t>
            </a:r>
            <a:r>
              <a:rPr lang="en-US" sz="2400" dirty="0" err="1" smtClean="0"/>
              <a:t>konsep</a:t>
            </a:r>
            <a:r>
              <a:rPr lang="en-US" sz="2400" dirty="0" smtClean="0"/>
              <a:t> </a:t>
            </a:r>
            <a:r>
              <a:rPr lang="en-US" sz="2400" dirty="0" err="1" smtClean="0"/>
              <a:t>komputer</a:t>
            </a:r>
            <a:r>
              <a:rPr lang="en-US" sz="2400" dirty="0" smtClean="0"/>
              <a:t> (hardware, software, </a:t>
            </a:r>
            <a:r>
              <a:rPr lang="en-US" sz="2400" dirty="0" err="1" smtClean="0"/>
              <a:t>dan</a:t>
            </a:r>
            <a:r>
              <a:rPr lang="en-US" sz="2400" dirty="0" smtClean="0"/>
              <a:t> </a:t>
            </a:r>
            <a:r>
              <a:rPr lang="en-US" sz="2400" dirty="0" err="1" smtClean="0"/>
              <a:t>brainware</a:t>
            </a:r>
            <a:r>
              <a:rPr lang="en-US" sz="2400" dirty="0" smtClean="0"/>
              <a:t>)</a:t>
            </a:r>
          </a:p>
          <a:p>
            <a:pPr marL="514350" indent="-514350">
              <a:buAutoNum type="arabicPeriod"/>
            </a:pPr>
            <a:r>
              <a:rPr lang="en-US" sz="2400" dirty="0" err="1" smtClean="0"/>
              <a:t>Dapat</a:t>
            </a:r>
            <a:r>
              <a:rPr lang="en-US" sz="2400" dirty="0" smtClean="0"/>
              <a:t> </a:t>
            </a:r>
            <a:r>
              <a:rPr lang="en-US" sz="2400" dirty="0" err="1" smtClean="0"/>
              <a:t>merakit</a:t>
            </a:r>
            <a:r>
              <a:rPr lang="en-US" sz="2400" dirty="0" smtClean="0"/>
              <a:t> </a:t>
            </a:r>
            <a:r>
              <a:rPr lang="en-US" sz="2400" dirty="0" err="1" smtClean="0"/>
              <a:t>komputer</a:t>
            </a: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 BIOS (Read Only Memory Basic Input Output System)</a:t>
            </a:r>
            <a:endParaRPr lang="en-US" dirty="0"/>
          </a:p>
        </p:txBody>
      </p:sp>
      <p:sp>
        <p:nvSpPr>
          <p:cNvPr id="3" name="Content Placeholder 2"/>
          <p:cNvSpPr>
            <a:spLocks noGrp="1"/>
          </p:cNvSpPr>
          <p:nvPr>
            <p:ph idx="1"/>
          </p:nvPr>
        </p:nvSpPr>
        <p:spPr>
          <a:xfrm>
            <a:off x="457200" y="1981200"/>
            <a:ext cx="8229600" cy="4144963"/>
          </a:xfrm>
        </p:spPr>
        <p:txBody>
          <a:bodyPr/>
          <a:lstStyle/>
          <a:p>
            <a:pPr>
              <a:lnSpc>
                <a:spcPct val="90000"/>
              </a:lnSpc>
            </a:pPr>
            <a:r>
              <a:rPr lang="en-US" dirty="0" err="1" smtClean="0"/>
              <a:t>Merupakan</a:t>
            </a:r>
            <a:r>
              <a:rPr lang="en-US" dirty="0" smtClean="0"/>
              <a:t> </a:t>
            </a:r>
            <a:r>
              <a:rPr lang="en-US" dirty="0" err="1" smtClean="0"/>
              <a:t>Memori</a:t>
            </a:r>
            <a:r>
              <a:rPr lang="en-US" dirty="0" smtClean="0"/>
              <a:t> yang </a:t>
            </a:r>
            <a:r>
              <a:rPr lang="en-US" dirty="0" err="1" smtClean="0"/>
              <a:t>digunakan</a:t>
            </a:r>
            <a:r>
              <a:rPr lang="en-US" dirty="0" smtClean="0"/>
              <a:t> </a:t>
            </a:r>
            <a:r>
              <a:rPr lang="en-US" dirty="0" err="1" smtClean="0"/>
              <a:t>untuk</a:t>
            </a:r>
            <a:r>
              <a:rPr lang="en-US" dirty="0" smtClean="0"/>
              <a:t> </a:t>
            </a:r>
            <a:r>
              <a:rPr lang="en-US" dirty="0" err="1" smtClean="0"/>
              <a:t>menyimpan</a:t>
            </a:r>
            <a:r>
              <a:rPr lang="en-US" dirty="0" smtClean="0"/>
              <a:t> program </a:t>
            </a:r>
            <a:r>
              <a:rPr lang="en-US" dirty="0" err="1" smtClean="0"/>
              <a:t>inisialisasi</a:t>
            </a:r>
            <a:r>
              <a:rPr lang="en-US" dirty="0" smtClean="0"/>
              <a:t> </a:t>
            </a:r>
            <a:r>
              <a:rPr lang="en-US" dirty="0" err="1" smtClean="0"/>
              <a:t>awal</a:t>
            </a:r>
            <a:r>
              <a:rPr lang="en-US" dirty="0" smtClean="0"/>
              <a:t> </a:t>
            </a:r>
            <a:r>
              <a:rPr lang="en-US" dirty="0" err="1" smtClean="0"/>
              <a:t>ketika</a:t>
            </a:r>
            <a:r>
              <a:rPr lang="en-US" dirty="0" smtClean="0"/>
              <a:t> </a:t>
            </a:r>
            <a:r>
              <a:rPr lang="en-US" dirty="0" err="1" smtClean="0"/>
              <a:t>komputer</a:t>
            </a:r>
            <a:r>
              <a:rPr lang="en-US" dirty="0" smtClean="0"/>
              <a:t> </a:t>
            </a:r>
            <a:r>
              <a:rPr lang="en-US" dirty="0" err="1" smtClean="0"/>
              <a:t>pertama</a:t>
            </a:r>
            <a:r>
              <a:rPr lang="en-US" dirty="0" smtClean="0"/>
              <a:t> kali </a:t>
            </a:r>
            <a:r>
              <a:rPr lang="en-US" dirty="0" err="1" smtClean="0"/>
              <a:t>dihidupkan</a:t>
            </a:r>
            <a:r>
              <a:rPr lang="en-US" dirty="0" smtClean="0"/>
              <a:t>, </a:t>
            </a:r>
            <a:r>
              <a:rPr lang="en-US" dirty="0" err="1" smtClean="0"/>
              <a:t>contoh</a:t>
            </a:r>
            <a:r>
              <a:rPr lang="en-US" dirty="0" smtClean="0"/>
              <a:t> AMI, AWARD, </a:t>
            </a:r>
            <a:r>
              <a:rPr lang="en-US" dirty="0" err="1" smtClean="0"/>
              <a:t>dll</a:t>
            </a:r>
            <a:endParaRPr lang="en-US" dirty="0" smtClean="0"/>
          </a:p>
          <a:p>
            <a:pPr>
              <a:lnSpc>
                <a:spcPct val="90000"/>
              </a:lnSpc>
            </a:pPr>
            <a:r>
              <a:rPr lang="en-US" dirty="0" smtClean="0"/>
              <a:t>Program </a:t>
            </a:r>
            <a:r>
              <a:rPr lang="en-US" dirty="0" err="1" smtClean="0"/>
              <a:t>dalam</a:t>
            </a:r>
            <a:r>
              <a:rPr lang="en-US" dirty="0" smtClean="0"/>
              <a:t> ROM BIOS </a:t>
            </a:r>
            <a:r>
              <a:rPr lang="en-US" dirty="0" err="1" smtClean="0"/>
              <a:t>tidak</a:t>
            </a:r>
            <a:r>
              <a:rPr lang="en-US" dirty="0" smtClean="0"/>
              <a:t> </a:t>
            </a:r>
            <a:r>
              <a:rPr lang="en-US" dirty="0" err="1" smtClean="0"/>
              <a:t>bisa</a:t>
            </a:r>
            <a:r>
              <a:rPr lang="en-US" dirty="0" smtClean="0"/>
              <a:t> </a:t>
            </a:r>
            <a:r>
              <a:rPr lang="en-US" dirty="0" err="1" smtClean="0"/>
              <a:t>dihapus</a:t>
            </a:r>
            <a:endParaRPr lang="en-US" dirty="0" smtClean="0"/>
          </a:p>
          <a:p>
            <a:pPr>
              <a:lnSpc>
                <a:spcPct val="90000"/>
              </a:lnSpc>
            </a:pPr>
            <a:r>
              <a:rPr lang="en-US" dirty="0" err="1" smtClean="0"/>
              <a:t>Secara</a:t>
            </a:r>
            <a:r>
              <a:rPr lang="en-US" dirty="0" smtClean="0"/>
              <a:t> </a:t>
            </a:r>
            <a:r>
              <a:rPr lang="en-US" dirty="0" err="1" smtClean="0"/>
              <a:t>fisik</a:t>
            </a:r>
            <a:r>
              <a:rPr lang="en-US" dirty="0" smtClean="0"/>
              <a:t> </a:t>
            </a:r>
            <a:r>
              <a:rPr lang="en-US" dirty="0" err="1" smtClean="0"/>
              <a:t>terletak</a:t>
            </a:r>
            <a:r>
              <a:rPr lang="en-US" dirty="0" smtClean="0"/>
              <a:t> </a:t>
            </a:r>
            <a:r>
              <a:rPr lang="en-US" dirty="0" err="1" smtClean="0"/>
              <a:t>di</a:t>
            </a:r>
            <a:r>
              <a:rPr lang="en-US" dirty="0" smtClean="0"/>
              <a:t> </a:t>
            </a:r>
            <a:r>
              <a:rPr lang="en-US" dirty="0" err="1" smtClean="0"/>
              <a:t>mainboard</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CD-ROM</a:t>
            </a:r>
            <a:endParaRPr lang="en-US" dirty="0"/>
          </a:p>
        </p:txBody>
      </p:sp>
      <p:pic>
        <p:nvPicPr>
          <p:cNvPr id="5" name="Content Placeholder 4" descr="cd rom tertutup"/>
          <p:cNvPicPr>
            <a:picLocks noGrp="1" noChangeAspect="1" noChangeArrowheads="1"/>
          </p:cNvPicPr>
          <p:nvPr>
            <p:ph idx="1"/>
          </p:nvPr>
        </p:nvPicPr>
        <p:blipFill>
          <a:blip r:embed="rId3"/>
          <a:srcRect/>
          <a:stretch>
            <a:fillRect/>
          </a:stretch>
        </p:blipFill>
        <p:spPr>
          <a:xfrm>
            <a:off x="5410200" y="457200"/>
            <a:ext cx="3684588" cy="2590800"/>
          </a:xfrm>
          <a:prstGeom prst="rect">
            <a:avLst/>
          </a:prstGeom>
          <a:noFill/>
          <a:ln/>
        </p:spPr>
      </p:pic>
      <p:pic>
        <p:nvPicPr>
          <p:cNvPr id="6" name="Content Placeholder 5" descr="cd rom terbuka"/>
          <p:cNvPicPr>
            <a:picLocks noGrp="1" noChangeAspect="1" noChangeArrowheads="1"/>
          </p:cNvPicPr>
          <p:nvPr>
            <p:ph sz="quarter" idx="4294967295"/>
          </p:nvPr>
        </p:nvPicPr>
        <p:blipFill>
          <a:blip r:embed="rId4"/>
          <a:srcRect/>
          <a:stretch>
            <a:fillRect/>
          </a:stretch>
        </p:blipFill>
        <p:spPr>
          <a:xfrm>
            <a:off x="5441950" y="3505200"/>
            <a:ext cx="3702050" cy="3352800"/>
          </a:xfrm>
          <a:prstGeom prst="rect">
            <a:avLst/>
          </a:prstGeom>
          <a:noFill/>
          <a:ln/>
        </p:spPr>
      </p:pic>
      <p:sp>
        <p:nvSpPr>
          <p:cNvPr id="4" name="Rectangle 3"/>
          <p:cNvSpPr txBox="1">
            <a:spLocks noChangeArrowheads="1"/>
          </p:cNvSpPr>
          <p:nvPr/>
        </p:nvSpPr>
        <p:spPr>
          <a:xfrm>
            <a:off x="457200" y="1600200"/>
            <a:ext cx="40386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Berfungsi untuk membaca data yang tersimpan pada CD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Terdapat laser yang berfungsi menembakkan sinar ke permukaan CD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Sinar yang dipantulkan CD akan dibaca sebagai bit “1” atau “0”</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p>
        </p:txBody>
      </p:sp>
      <p:graphicFrame>
        <p:nvGraphicFramePr>
          <p:cNvPr id="7" name="Object 6"/>
          <p:cNvGraphicFramePr>
            <a:graphicFrameLocks noChangeAspect="1"/>
          </p:cNvGraphicFramePr>
          <p:nvPr/>
        </p:nvGraphicFramePr>
        <p:xfrm>
          <a:off x="6400800" y="2438400"/>
          <a:ext cx="1349375" cy="1365250"/>
        </p:xfrm>
        <a:graphic>
          <a:graphicData uri="http://schemas.openxmlformats.org/presentationml/2006/ole">
            <mc:AlternateContent xmlns:mc="http://schemas.openxmlformats.org/markup-compatibility/2006">
              <mc:Choice xmlns:v="urn:schemas-microsoft-com:vml" Requires="v">
                <p:oleObj spid="_x0000_s5124" name="Bitmap Image" r:id="rId5" imgW="1657581" imgH="1676634" progId="PBrush">
                  <p:embed/>
                </p:oleObj>
              </mc:Choice>
              <mc:Fallback>
                <p:oleObj name="Bitmap Image" r:id="rId5" imgW="1657581" imgH="1676634"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438400"/>
                        <a:ext cx="134937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Selanjutnya</a:t>
            </a:r>
            <a:endParaRPr lang="en-US" dirty="0"/>
          </a:p>
        </p:txBody>
      </p:sp>
      <p:sp>
        <p:nvSpPr>
          <p:cNvPr id="4" name="Rectangle 3"/>
          <p:cNvSpPr txBox="1">
            <a:spLocks noChangeArrowheads="1"/>
          </p:cNvSpPr>
          <p:nvPr/>
        </p:nvSpPr>
        <p:spPr>
          <a:xfrm>
            <a:off x="457200" y="1524000"/>
            <a:ext cx="8229600" cy="2362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Permukaan CD merupakan bentuk permukaan yang merepresentasikan nilai data yang disimpan di dalamnya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CD writer yang dapat menyimpankan data ke lempengan CD yang masih kosong (“dibakar”).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5" name="Group 4"/>
          <p:cNvGrpSpPr>
            <a:grpSpLocks/>
          </p:cNvGrpSpPr>
          <p:nvPr/>
        </p:nvGrpSpPr>
        <p:grpSpPr bwMode="auto">
          <a:xfrm>
            <a:off x="533400" y="4038600"/>
            <a:ext cx="8229600" cy="2590800"/>
            <a:chOff x="240" y="2064"/>
            <a:chExt cx="5184" cy="1920"/>
          </a:xfrm>
        </p:grpSpPr>
        <p:sp>
          <p:nvSpPr>
            <p:cNvPr id="6" name="Freeform 5"/>
            <p:cNvSpPr>
              <a:spLocks/>
            </p:cNvSpPr>
            <p:nvPr/>
          </p:nvSpPr>
          <p:spPr bwMode="auto">
            <a:xfrm>
              <a:off x="1200" y="3312"/>
              <a:ext cx="240" cy="96"/>
            </a:xfrm>
            <a:custGeom>
              <a:avLst/>
              <a:gdLst/>
              <a:ahLst/>
              <a:cxnLst>
                <a:cxn ang="0">
                  <a:pos x="0" y="0"/>
                </a:cxn>
                <a:cxn ang="0">
                  <a:pos x="48" y="144"/>
                </a:cxn>
                <a:cxn ang="0">
                  <a:pos x="192" y="240"/>
                </a:cxn>
                <a:cxn ang="0">
                  <a:pos x="432" y="288"/>
                </a:cxn>
                <a:cxn ang="0">
                  <a:pos x="720" y="240"/>
                </a:cxn>
                <a:cxn ang="0">
                  <a:pos x="864" y="96"/>
                </a:cxn>
                <a:cxn ang="0">
                  <a:pos x="864" y="0"/>
                </a:cxn>
              </a:cxnLst>
              <a:rect l="0" t="0" r="r" b="b"/>
              <a:pathLst>
                <a:path w="888" h="288">
                  <a:moveTo>
                    <a:pt x="0" y="0"/>
                  </a:moveTo>
                  <a:cubicBezTo>
                    <a:pt x="8" y="52"/>
                    <a:pt x="16" y="104"/>
                    <a:pt x="48" y="144"/>
                  </a:cubicBezTo>
                  <a:cubicBezTo>
                    <a:pt x="80" y="184"/>
                    <a:pt x="128" y="216"/>
                    <a:pt x="192" y="240"/>
                  </a:cubicBezTo>
                  <a:cubicBezTo>
                    <a:pt x="256" y="264"/>
                    <a:pt x="344" y="288"/>
                    <a:pt x="432" y="288"/>
                  </a:cubicBezTo>
                  <a:cubicBezTo>
                    <a:pt x="520" y="288"/>
                    <a:pt x="648" y="272"/>
                    <a:pt x="720" y="240"/>
                  </a:cubicBezTo>
                  <a:cubicBezTo>
                    <a:pt x="792" y="208"/>
                    <a:pt x="840" y="136"/>
                    <a:pt x="864" y="96"/>
                  </a:cubicBezTo>
                  <a:cubicBezTo>
                    <a:pt x="888" y="56"/>
                    <a:pt x="876" y="28"/>
                    <a:pt x="864" y="0"/>
                  </a:cubicBezTo>
                </a:path>
              </a:pathLst>
            </a:custGeom>
            <a:noFill/>
            <a:ln w="9525">
              <a:solidFill>
                <a:schemeClr val="tx1"/>
              </a:solidFill>
              <a:round/>
              <a:headEnd/>
              <a:tailEnd/>
            </a:ln>
            <a:effectLst/>
          </p:spPr>
          <p:txBody>
            <a:bodyPr/>
            <a:lstStyle/>
            <a:p>
              <a:endParaRPr lang="en-US"/>
            </a:p>
          </p:txBody>
        </p:sp>
        <p:sp>
          <p:nvSpPr>
            <p:cNvPr id="7" name="Freeform 6"/>
            <p:cNvSpPr>
              <a:spLocks/>
            </p:cNvSpPr>
            <p:nvPr/>
          </p:nvSpPr>
          <p:spPr bwMode="auto">
            <a:xfrm>
              <a:off x="912" y="3312"/>
              <a:ext cx="4512" cy="672"/>
            </a:xfrm>
            <a:custGeom>
              <a:avLst/>
              <a:gdLst/>
              <a:ahLst/>
              <a:cxnLst>
                <a:cxn ang="0">
                  <a:pos x="0" y="0"/>
                </a:cxn>
                <a:cxn ang="0">
                  <a:pos x="0" y="672"/>
                </a:cxn>
                <a:cxn ang="0">
                  <a:pos x="4512" y="672"/>
                </a:cxn>
                <a:cxn ang="0">
                  <a:pos x="4512" y="48"/>
                </a:cxn>
              </a:cxnLst>
              <a:rect l="0" t="0" r="r" b="b"/>
              <a:pathLst>
                <a:path w="4512" h="672">
                  <a:moveTo>
                    <a:pt x="0" y="0"/>
                  </a:moveTo>
                  <a:lnTo>
                    <a:pt x="0" y="672"/>
                  </a:lnTo>
                  <a:lnTo>
                    <a:pt x="4512" y="672"/>
                  </a:lnTo>
                  <a:lnTo>
                    <a:pt x="4512" y="48"/>
                  </a:lnTo>
                </a:path>
              </a:pathLst>
            </a:custGeom>
            <a:noFill/>
            <a:ln w="9525">
              <a:solidFill>
                <a:schemeClr val="tx1"/>
              </a:solidFill>
              <a:round/>
              <a:headEnd/>
              <a:tailEnd/>
            </a:ln>
            <a:effectLst/>
          </p:spPr>
          <p:txBody>
            <a:bodyPr/>
            <a:lstStyle/>
            <a:p>
              <a:endParaRPr lang="en-US"/>
            </a:p>
          </p:txBody>
        </p:sp>
        <p:sp>
          <p:nvSpPr>
            <p:cNvPr id="8" name="Freeform 7"/>
            <p:cNvSpPr>
              <a:spLocks/>
            </p:cNvSpPr>
            <p:nvPr/>
          </p:nvSpPr>
          <p:spPr bwMode="auto">
            <a:xfrm>
              <a:off x="1680" y="3312"/>
              <a:ext cx="240" cy="96"/>
            </a:xfrm>
            <a:custGeom>
              <a:avLst/>
              <a:gdLst/>
              <a:ahLst/>
              <a:cxnLst>
                <a:cxn ang="0">
                  <a:pos x="0" y="0"/>
                </a:cxn>
                <a:cxn ang="0">
                  <a:pos x="48" y="144"/>
                </a:cxn>
                <a:cxn ang="0">
                  <a:pos x="192" y="240"/>
                </a:cxn>
                <a:cxn ang="0">
                  <a:pos x="432" y="288"/>
                </a:cxn>
                <a:cxn ang="0">
                  <a:pos x="720" y="240"/>
                </a:cxn>
                <a:cxn ang="0">
                  <a:pos x="864" y="96"/>
                </a:cxn>
                <a:cxn ang="0">
                  <a:pos x="864" y="0"/>
                </a:cxn>
              </a:cxnLst>
              <a:rect l="0" t="0" r="r" b="b"/>
              <a:pathLst>
                <a:path w="888" h="288">
                  <a:moveTo>
                    <a:pt x="0" y="0"/>
                  </a:moveTo>
                  <a:cubicBezTo>
                    <a:pt x="8" y="52"/>
                    <a:pt x="16" y="104"/>
                    <a:pt x="48" y="144"/>
                  </a:cubicBezTo>
                  <a:cubicBezTo>
                    <a:pt x="80" y="184"/>
                    <a:pt x="128" y="216"/>
                    <a:pt x="192" y="240"/>
                  </a:cubicBezTo>
                  <a:cubicBezTo>
                    <a:pt x="256" y="264"/>
                    <a:pt x="344" y="288"/>
                    <a:pt x="432" y="288"/>
                  </a:cubicBezTo>
                  <a:cubicBezTo>
                    <a:pt x="520" y="288"/>
                    <a:pt x="648" y="272"/>
                    <a:pt x="720" y="240"/>
                  </a:cubicBezTo>
                  <a:cubicBezTo>
                    <a:pt x="792" y="208"/>
                    <a:pt x="840" y="136"/>
                    <a:pt x="864" y="96"/>
                  </a:cubicBezTo>
                  <a:cubicBezTo>
                    <a:pt x="888" y="56"/>
                    <a:pt x="876" y="28"/>
                    <a:pt x="864" y="0"/>
                  </a:cubicBezTo>
                </a:path>
              </a:pathLst>
            </a:custGeom>
            <a:noFill/>
            <a:ln w="9525">
              <a:solidFill>
                <a:schemeClr val="tx1"/>
              </a:solidFill>
              <a:round/>
              <a:headEnd/>
              <a:tailEnd/>
            </a:ln>
            <a:effectLst/>
          </p:spPr>
          <p:txBody>
            <a:bodyPr/>
            <a:lstStyle/>
            <a:p>
              <a:endParaRPr lang="en-US"/>
            </a:p>
          </p:txBody>
        </p:sp>
        <p:sp>
          <p:nvSpPr>
            <p:cNvPr id="9" name="Freeform 8"/>
            <p:cNvSpPr>
              <a:spLocks/>
            </p:cNvSpPr>
            <p:nvPr/>
          </p:nvSpPr>
          <p:spPr bwMode="auto">
            <a:xfrm>
              <a:off x="2112" y="3312"/>
              <a:ext cx="240" cy="96"/>
            </a:xfrm>
            <a:custGeom>
              <a:avLst/>
              <a:gdLst/>
              <a:ahLst/>
              <a:cxnLst>
                <a:cxn ang="0">
                  <a:pos x="0" y="0"/>
                </a:cxn>
                <a:cxn ang="0">
                  <a:pos x="48" y="144"/>
                </a:cxn>
                <a:cxn ang="0">
                  <a:pos x="192" y="240"/>
                </a:cxn>
                <a:cxn ang="0">
                  <a:pos x="432" y="288"/>
                </a:cxn>
                <a:cxn ang="0">
                  <a:pos x="720" y="240"/>
                </a:cxn>
                <a:cxn ang="0">
                  <a:pos x="864" y="96"/>
                </a:cxn>
                <a:cxn ang="0">
                  <a:pos x="864" y="0"/>
                </a:cxn>
              </a:cxnLst>
              <a:rect l="0" t="0" r="r" b="b"/>
              <a:pathLst>
                <a:path w="888" h="288">
                  <a:moveTo>
                    <a:pt x="0" y="0"/>
                  </a:moveTo>
                  <a:cubicBezTo>
                    <a:pt x="8" y="52"/>
                    <a:pt x="16" y="104"/>
                    <a:pt x="48" y="144"/>
                  </a:cubicBezTo>
                  <a:cubicBezTo>
                    <a:pt x="80" y="184"/>
                    <a:pt x="128" y="216"/>
                    <a:pt x="192" y="240"/>
                  </a:cubicBezTo>
                  <a:cubicBezTo>
                    <a:pt x="256" y="264"/>
                    <a:pt x="344" y="288"/>
                    <a:pt x="432" y="288"/>
                  </a:cubicBezTo>
                  <a:cubicBezTo>
                    <a:pt x="520" y="288"/>
                    <a:pt x="648" y="272"/>
                    <a:pt x="720" y="240"/>
                  </a:cubicBezTo>
                  <a:cubicBezTo>
                    <a:pt x="792" y="208"/>
                    <a:pt x="840" y="136"/>
                    <a:pt x="864" y="96"/>
                  </a:cubicBezTo>
                  <a:cubicBezTo>
                    <a:pt x="888" y="56"/>
                    <a:pt x="876" y="28"/>
                    <a:pt x="864" y="0"/>
                  </a:cubicBezTo>
                </a:path>
              </a:pathLst>
            </a:custGeom>
            <a:noFill/>
            <a:ln w="9525">
              <a:solidFill>
                <a:schemeClr val="tx1"/>
              </a:solidFill>
              <a:round/>
              <a:headEnd/>
              <a:tailEnd/>
            </a:ln>
            <a:effectLst/>
          </p:spPr>
          <p:txBody>
            <a:bodyPr/>
            <a:lstStyle/>
            <a:p>
              <a:endParaRPr lang="en-US"/>
            </a:p>
          </p:txBody>
        </p:sp>
        <p:sp>
          <p:nvSpPr>
            <p:cNvPr id="10" name="Line 9"/>
            <p:cNvSpPr>
              <a:spLocks noChangeShapeType="1"/>
            </p:cNvSpPr>
            <p:nvPr/>
          </p:nvSpPr>
          <p:spPr bwMode="auto">
            <a:xfrm>
              <a:off x="899" y="3316"/>
              <a:ext cx="288" cy="0"/>
            </a:xfrm>
            <a:prstGeom prst="line">
              <a:avLst/>
            </a:prstGeom>
            <a:noFill/>
            <a:ln w="9525">
              <a:solidFill>
                <a:schemeClr val="tx1"/>
              </a:solidFill>
              <a:round/>
              <a:headEnd/>
              <a:tailEnd/>
            </a:ln>
            <a:effectLst/>
          </p:spPr>
          <p:txBody>
            <a:bodyPr/>
            <a:lstStyle/>
            <a:p>
              <a:endParaRPr lang="en-US"/>
            </a:p>
          </p:txBody>
        </p:sp>
        <p:sp>
          <p:nvSpPr>
            <p:cNvPr id="11" name="Line 10"/>
            <p:cNvSpPr>
              <a:spLocks noChangeShapeType="1"/>
            </p:cNvSpPr>
            <p:nvPr/>
          </p:nvSpPr>
          <p:spPr bwMode="auto">
            <a:xfrm>
              <a:off x="1440" y="3312"/>
              <a:ext cx="240" cy="0"/>
            </a:xfrm>
            <a:prstGeom prst="line">
              <a:avLst/>
            </a:prstGeom>
            <a:noFill/>
            <a:ln w="9525">
              <a:solidFill>
                <a:schemeClr val="tx1"/>
              </a:solidFill>
              <a:round/>
              <a:headEnd/>
              <a:tailEnd/>
            </a:ln>
            <a:effectLst/>
          </p:spPr>
          <p:txBody>
            <a:bodyPr/>
            <a:lstStyle/>
            <a:p>
              <a:endParaRPr lang="en-US"/>
            </a:p>
          </p:txBody>
        </p:sp>
        <p:sp>
          <p:nvSpPr>
            <p:cNvPr id="12" name="Line 11"/>
            <p:cNvSpPr>
              <a:spLocks noChangeShapeType="1"/>
            </p:cNvSpPr>
            <p:nvPr/>
          </p:nvSpPr>
          <p:spPr bwMode="auto">
            <a:xfrm>
              <a:off x="1920" y="3312"/>
              <a:ext cx="192" cy="0"/>
            </a:xfrm>
            <a:prstGeom prst="line">
              <a:avLst/>
            </a:prstGeom>
            <a:noFill/>
            <a:ln w="9525">
              <a:solidFill>
                <a:schemeClr val="tx1"/>
              </a:solidFill>
              <a:round/>
              <a:headEnd/>
              <a:tailEnd/>
            </a:ln>
            <a:effectLst/>
          </p:spPr>
          <p:txBody>
            <a:bodyPr/>
            <a:lstStyle/>
            <a:p>
              <a:endParaRPr lang="en-US"/>
            </a:p>
          </p:txBody>
        </p:sp>
        <p:sp>
          <p:nvSpPr>
            <p:cNvPr id="13" name="Freeform 12"/>
            <p:cNvSpPr>
              <a:spLocks/>
            </p:cNvSpPr>
            <p:nvPr/>
          </p:nvSpPr>
          <p:spPr bwMode="auto">
            <a:xfrm>
              <a:off x="2592" y="3312"/>
              <a:ext cx="240" cy="96"/>
            </a:xfrm>
            <a:custGeom>
              <a:avLst/>
              <a:gdLst/>
              <a:ahLst/>
              <a:cxnLst>
                <a:cxn ang="0">
                  <a:pos x="0" y="0"/>
                </a:cxn>
                <a:cxn ang="0">
                  <a:pos x="48" y="144"/>
                </a:cxn>
                <a:cxn ang="0">
                  <a:pos x="192" y="240"/>
                </a:cxn>
                <a:cxn ang="0">
                  <a:pos x="432" y="288"/>
                </a:cxn>
                <a:cxn ang="0">
                  <a:pos x="720" y="240"/>
                </a:cxn>
                <a:cxn ang="0">
                  <a:pos x="864" y="96"/>
                </a:cxn>
                <a:cxn ang="0">
                  <a:pos x="864" y="0"/>
                </a:cxn>
              </a:cxnLst>
              <a:rect l="0" t="0" r="r" b="b"/>
              <a:pathLst>
                <a:path w="888" h="288">
                  <a:moveTo>
                    <a:pt x="0" y="0"/>
                  </a:moveTo>
                  <a:cubicBezTo>
                    <a:pt x="8" y="52"/>
                    <a:pt x="16" y="104"/>
                    <a:pt x="48" y="144"/>
                  </a:cubicBezTo>
                  <a:cubicBezTo>
                    <a:pt x="80" y="184"/>
                    <a:pt x="128" y="216"/>
                    <a:pt x="192" y="240"/>
                  </a:cubicBezTo>
                  <a:cubicBezTo>
                    <a:pt x="256" y="264"/>
                    <a:pt x="344" y="288"/>
                    <a:pt x="432" y="288"/>
                  </a:cubicBezTo>
                  <a:cubicBezTo>
                    <a:pt x="520" y="288"/>
                    <a:pt x="648" y="272"/>
                    <a:pt x="720" y="240"/>
                  </a:cubicBezTo>
                  <a:cubicBezTo>
                    <a:pt x="792" y="208"/>
                    <a:pt x="840" y="136"/>
                    <a:pt x="864" y="96"/>
                  </a:cubicBezTo>
                  <a:cubicBezTo>
                    <a:pt x="888" y="56"/>
                    <a:pt x="876" y="28"/>
                    <a:pt x="864" y="0"/>
                  </a:cubicBezTo>
                </a:path>
              </a:pathLst>
            </a:custGeom>
            <a:noFill/>
            <a:ln w="9525">
              <a:solidFill>
                <a:schemeClr val="tx1"/>
              </a:solidFill>
              <a:round/>
              <a:headEnd/>
              <a:tailEnd/>
            </a:ln>
            <a:effectLst/>
          </p:spPr>
          <p:txBody>
            <a:bodyPr/>
            <a:lstStyle/>
            <a:p>
              <a:endParaRPr lang="en-US"/>
            </a:p>
          </p:txBody>
        </p:sp>
        <p:sp>
          <p:nvSpPr>
            <p:cNvPr id="14" name="Line 13"/>
            <p:cNvSpPr>
              <a:spLocks noChangeShapeType="1"/>
            </p:cNvSpPr>
            <p:nvPr/>
          </p:nvSpPr>
          <p:spPr bwMode="auto">
            <a:xfrm>
              <a:off x="2352" y="3312"/>
              <a:ext cx="240" cy="0"/>
            </a:xfrm>
            <a:prstGeom prst="line">
              <a:avLst/>
            </a:prstGeom>
            <a:noFill/>
            <a:ln w="9525">
              <a:solidFill>
                <a:schemeClr val="tx1"/>
              </a:solidFill>
              <a:round/>
              <a:headEnd/>
              <a:tailEnd/>
            </a:ln>
            <a:effectLst/>
          </p:spPr>
          <p:txBody>
            <a:bodyPr/>
            <a:lstStyle/>
            <a:p>
              <a:endParaRPr lang="en-US"/>
            </a:p>
          </p:txBody>
        </p:sp>
        <p:sp>
          <p:nvSpPr>
            <p:cNvPr id="15" name="Line 14"/>
            <p:cNvSpPr>
              <a:spLocks noChangeShapeType="1"/>
            </p:cNvSpPr>
            <p:nvPr/>
          </p:nvSpPr>
          <p:spPr bwMode="auto">
            <a:xfrm>
              <a:off x="1217" y="2147"/>
              <a:ext cx="559" cy="1261"/>
            </a:xfrm>
            <a:prstGeom prst="line">
              <a:avLst/>
            </a:prstGeom>
            <a:noFill/>
            <a:ln w="9525">
              <a:solidFill>
                <a:schemeClr val="tx1"/>
              </a:solidFill>
              <a:round/>
              <a:headEnd/>
              <a:tailEnd type="triangle" w="med" len="med"/>
            </a:ln>
            <a:effectLst/>
          </p:spPr>
          <p:txBody>
            <a:bodyPr/>
            <a:lstStyle/>
            <a:p>
              <a:endParaRPr lang="en-US"/>
            </a:p>
          </p:txBody>
        </p:sp>
        <p:sp>
          <p:nvSpPr>
            <p:cNvPr id="16" name="Line 15"/>
            <p:cNvSpPr>
              <a:spLocks noChangeShapeType="1"/>
            </p:cNvSpPr>
            <p:nvPr/>
          </p:nvSpPr>
          <p:spPr bwMode="auto">
            <a:xfrm flipV="1">
              <a:off x="1776" y="2369"/>
              <a:ext cx="1039" cy="1039"/>
            </a:xfrm>
            <a:prstGeom prst="line">
              <a:avLst/>
            </a:prstGeom>
            <a:noFill/>
            <a:ln w="9525">
              <a:solidFill>
                <a:schemeClr val="tx1"/>
              </a:solidFill>
              <a:round/>
              <a:headEnd/>
              <a:tailEnd type="triangle" w="med" len="med"/>
            </a:ln>
            <a:effectLst/>
          </p:spPr>
          <p:txBody>
            <a:bodyPr/>
            <a:lstStyle/>
            <a:p>
              <a:endParaRPr lang="en-US"/>
            </a:p>
          </p:txBody>
        </p:sp>
        <p:sp>
          <p:nvSpPr>
            <p:cNvPr id="17" name="Line 16"/>
            <p:cNvSpPr>
              <a:spLocks noChangeShapeType="1"/>
            </p:cNvSpPr>
            <p:nvPr/>
          </p:nvSpPr>
          <p:spPr bwMode="auto">
            <a:xfrm>
              <a:off x="1487" y="2064"/>
              <a:ext cx="555" cy="1257"/>
            </a:xfrm>
            <a:prstGeom prst="line">
              <a:avLst/>
            </a:prstGeom>
            <a:noFill/>
            <a:ln w="9525">
              <a:solidFill>
                <a:schemeClr val="tx1"/>
              </a:solidFill>
              <a:round/>
              <a:headEnd/>
              <a:tailEnd type="triangle" w="med" len="med"/>
            </a:ln>
            <a:effectLst/>
          </p:spPr>
          <p:txBody>
            <a:bodyPr/>
            <a:lstStyle/>
            <a:p>
              <a:endParaRPr lang="en-US"/>
            </a:p>
          </p:txBody>
        </p:sp>
        <p:sp>
          <p:nvSpPr>
            <p:cNvPr id="18" name="Line 17"/>
            <p:cNvSpPr>
              <a:spLocks noChangeShapeType="1"/>
            </p:cNvSpPr>
            <p:nvPr/>
          </p:nvSpPr>
          <p:spPr bwMode="auto">
            <a:xfrm flipV="1">
              <a:off x="2064" y="2448"/>
              <a:ext cx="864" cy="864"/>
            </a:xfrm>
            <a:prstGeom prst="line">
              <a:avLst/>
            </a:prstGeom>
            <a:noFill/>
            <a:ln w="9525">
              <a:solidFill>
                <a:schemeClr val="tx1"/>
              </a:solidFill>
              <a:round/>
              <a:headEnd/>
              <a:tailEnd type="triangle" w="med" len="med"/>
            </a:ln>
            <a:effectLst/>
          </p:spPr>
          <p:txBody>
            <a:bodyPr/>
            <a:lstStyle/>
            <a:p>
              <a:endParaRPr lang="en-US"/>
            </a:p>
          </p:txBody>
        </p:sp>
        <p:sp>
          <p:nvSpPr>
            <p:cNvPr id="19" name="Line 18"/>
            <p:cNvSpPr>
              <a:spLocks noChangeShapeType="1"/>
            </p:cNvSpPr>
            <p:nvPr/>
          </p:nvSpPr>
          <p:spPr bwMode="auto">
            <a:xfrm>
              <a:off x="2832" y="3312"/>
              <a:ext cx="1152" cy="0"/>
            </a:xfrm>
            <a:prstGeom prst="line">
              <a:avLst/>
            </a:prstGeom>
            <a:noFill/>
            <a:ln w="9525">
              <a:solidFill>
                <a:schemeClr val="tx1"/>
              </a:solidFill>
              <a:round/>
              <a:headEnd/>
              <a:tailEnd/>
            </a:ln>
            <a:effectLst/>
          </p:spPr>
          <p:txBody>
            <a:bodyPr/>
            <a:lstStyle/>
            <a:p>
              <a:endParaRPr lang="en-US"/>
            </a:p>
          </p:txBody>
        </p:sp>
        <p:sp>
          <p:nvSpPr>
            <p:cNvPr id="20" name="Line 19"/>
            <p:cNvSpPr>
              <a:spLocks noChangeShapeType="1"/>
            </p:cNvSpPr>
            <p:nvPr/>
          </p:nvSpPr>
          <p:spPr bwMode="auto">
            <a:xfrm>
              <a:off x="4080" y="3312"/>
              <a:ext cx="1344" cy="0"/>
            </a:xfrm>
            <a:prstGeom prst="line">
              <a:avLst/>
            </a:prstGeom>
            <a:noFill/>
            <a:ln w="9525">
              <a:solidFill>
                <a:schemeClr val="tx1"/>
              </a:solidFill>
              <a:prstDash val="sysDot"/>
              <a:round/>
              <a:headEnd/>
              <a:tailEnd/>
            </a:ln>
            <a:effectLst/>
          </p:spPr>
          <p:txBody>
            <a:bodyPr/>
            <a:lstStyle/>
            <a:p>
              <a:endParaRPr lang="en-US"/>
            </a:p>
          </p:txBody>
        </p:sp>
        <p:sp>
          <p:nvSpPr>
            <p:cNvPr id="21" name="Text Box 20"/>
            <p:cNvSpPr txBox="1">
              <a:spLocks noChangeArrowheads="1"/>
            </p:cNvSpPr>
            <p:nvPr/>
          </p:nvSpPr>
          <p:spPr bwMode="auto">
            <a:xfrm>
              <a:off x="3120" y="2736"/>
              <a:ext cx="1100" cy="475"/>
            </a:xfrm>
            <a:prstGeom prst="rect">
              <a:avLst/>
            </a:prstGeom>
            <a:noFill/>
            <a:ln w="9525">
              <a:noFill/>
              <a:miter lim="800000"/>
              <a:headEnd/>
              <a:tailEnd/>
            </a:ln>
            <a:effectLst/>
          </p:spPr>
          <p:txBody>
            <a:bodyPr wrap="none">
              <a:spAutoFit/>
            </a:bodyPr>
            <a:lstStyle/>
            <a:p>
              <a:r>
                <a:rPr lang="en-US"/>
                <a:t>Sinar intensitas</a:t>
              </a:r>
            </a:p>
            <a:p>
              <a:r>
                <a:rPr lang="en-US"/>
                <a:t> tinggi (‘1’)</a:t>
              </a:r>
            </a:p>
          </p:txBody>
        </p:sp>
        <p:sp>
          <p:nvSpPr>
            <p:cNvPr id="22" name="Text Box 21"/>
            <p:cNvSpPr txBox="1">
              <a:spLocks noChangeArrowheads="1"/>
            </p:cNvSpPr>
            <p:nvPr/>
          </p:nvSpPr>
          <p:spPr bwMode="auto">
            <a:xfrm>
              <a:off x="1697" y="2203"/>
              <a:ext cx="1140" cy="475"/>
            </a:xfrm>
            <a:prstGeom prst="rect">
              <a:avLst/>
            </a:prstGeom>
            <a:noFill/>
            <a:ln w="9525">
              <a:noFill/>
              <a:miter lim="800000"/>
              <a:headEnd/>
              <a:tailEnd/>
            </a:ln>
            <a:effectLst/>
          </p:spPr>
          <p:txBody>
            <a:bodyPr wrap="none">
              <a:spAutoFit/>
            </a:bodyPr>
            <a:lstStyle/>
            <a:p>
              <a:r>
                <a:rPr lang="en-US"/>
                <a:t>Sinar intensitas </a:t>
              </a:r>
            </a:p>
            <a:p>
              <a:r>
                <a:rPr lang="en-US"/>
                <a:t>Rendah (‘0’)</a:t>
              </a:r>
            </a:p>
          </p:txBody>
        </p:sp>
        <p:sp>
          <p:nvSpPr>
            <p:cNvPr id="23" name="Freeform 22"/>
            <p:cNvSpPr>
              <a:spLocks/>
            </p:cNvSpPr>
            <p:nvPr/>
          </p:nvSpPr>
          <p:spPr bwMode="auto">
            <a:xfrm>
              <a:off x="2736" y="2688"/>
              <a:ext cx="336" cy="192"/>
            </a:xfrm>
            <a:custGeom>
              <a:avLst/>
              <a:gdLst/>
              <a:ahLst/>
              <a:cxnLst>
                <a:cxn ang="0">
                  <a:pos x="336" y="192"/>
                </a:cxn>
                <a:cxn ang="0">
                  <a:pos x="240" y="96"/>
                </a:cxn>
                <a:cxn ang="0">
                  <a:pos x="48" y="96"/>
                </a:cxn>
                <a:cxn ang="0">
                  <a:pos x="0" y="0"/>
                </a:cxn>
              </a:cxnLst>
              <a:rect l="0" t="0" r="r" b="b"/>
              <a:pathLst>
                <a:path w="336" h="192">
                  <a:moveTo>
                    <a:pt x="336" y="192"/>
                  </a:moveTo>
                  <a:cubicBezTo>
                    <a:pt x="312" y="152"/>
                    <a:pt x="288" y="112"/>
                    <a:pt x="240" y="96"/>
                  </a:cubicBezTo>
                  <a:cubicBezTo>
                    <a:pt x="192" y="80"/>
                    <a:pt x="88" y="112"/>
                    <a:pt x="48" y="96"/>
                  </a:cubicBezTo>
                  <a:cubicBezTo>
                    <a:pt x="8" y="80"/>
                    <a:pt x="4" y="40"/>
                    <a:pt x="0" y="0"/>
                  </a:cubicBezTo>
                </a:path>
              </a:pathLst>
            </a:custGeom>
            <a:noFill/>
            <a:ln w="9525">
              <a:solidFill>
                <a:schemeClr val="tx1"/>
              </a:solidFill>
              <a:round/>
              <a:headEnd type="none" w="med" len="med"/>
              <a:tailEnd type="triangle" w="med" len="med"/>
            </a:ln>
            <a:effectLst/>
          </p:spPr>
          <p:txBody>
            <a:bodyPr/>
            <a:lstStyle/>
            <a:p>
              <a:endParaRPr lang="en-US"/>
            </a:p>
          </p:txBody>
        </p:sp>
        <p:sp>
          <p:nvSpPr>
            <p:cNvPr id="24" name="Freeform 23"/>
            <p:cNvSpPr>
              <a:spLocks/>
            </p:cNvSpPr>
            <p:nvPr/>
          </p:nvSpPr>
          <p:spPr bwMode="auto">
            <a:xfrm>
              <a:off x="1968" y="2688"/>
              <a:ext cx="288" cy="192"/>
            </a:xfrm>
            <a:custGeom>
              <a:avLst/>
              <a:gdLst/>
              <a:ahLst/>
              <a:cxnLst>
                <a:cxn ang="0">
                  <a:pos x="0" y="0"/>
                </a:cxn>
                <a:cxn ang="0">
                  <a:pos x="48" y="144"/>
                </a:cxn>
                <a:cxn ang="0">
                  <a:pos x="144" y="96"/>
                </a:cxn>
                <a:cxn ang="0">
                  <a:pos x="288" y="192"/>
                </a:cxn>
              </a:cxnLst>
              <a:rect l="0" t="0" r="r" b="b"/>
              <a:pathLst>
                <a:path w="288" h="192">
                  <a:moveTo>
                    <a:pt x="0" y="0"/>
                  </a:moveTo>
                  <a:cubicBezTo>
                    <a:pt x="12" y="64"/>
                    <a:pt x="24" y="128"/>
                    <a:pt x="48" y="144"/>
                  </a:cubicBezTo>
                  <a:cubicBezTo>
                    <a:pt x="72" y="160"/>
                    <a:pt x="104" y="88"/>
                    <a:pt x="144" y="96"/>
                  </a:cubicBezTo>
                  <a:cubicBezTo>
                    <a:pt x="184" y="104"/>
                    <a:pt x="236" y="148"/>
                    <a:pt x="288" y="192"/>
                  </a:cubicBezTo>
                </a:path>
              </a:pathLst>
            </a:custGeom>
            <a:noFill/>
            <a:ln w="9525">
              <a:solidFill>
                <a:schemeClr val="tx1"/>
              </a:solidFill>
              <a:round/>
              <a:headEnd type="none" w="med" len="med"/>
              <a:tailEnd type="triangle" w="med" len="med"/>
            </a:ln>
            <a:effectLst/>
          </p:spPr>
          <p:txBody>
            <a:bodyPr/>
            <a:lstStyle/>
            <a:p>
              <a:endParaRPr lang="en-US"/>
            </a:p>
          </p:txBody>
        </p:sp>
        <p:sp>
          <p:nvSpPr>
            <p:cNvPr id="25" name="Oval 24"/>
            <p:cNvSpPr>
              <a:spLocks noChangeArrowheads="1"/>
            </p:cNvSpPr>
            <p:nvPr/>
          </p:nvSpPr>
          <p:spPr bwMode="auto">
            <a:xfrm rot="-2119880">
              <a:off x="1056" y="2112"/>
              <a:ext cx="624" cy="192"/>
            </a:xfrm>
            <a:prstGeom prst="ellipse">
              <a:avLst/>
            </a:prstGeom>
            <a:noFill/>
            <a:ln w="9525">
              <a:solidFill>
                <a:schemeClr val="tx1"/>
              </a:solidFill>
              <a:prstDash val="dash"/>
              <a:round/>
              <a:headEnd/>
              <a:tailEnd/>
            </a:ln>
            <a:effectLst/>
          </p:spPr>
          <p:txBody>
            <a:bodyPr wrap="none" anchor="ctr"/>
            <a:lstStyle/>
            <a:p>
              <a:endParaRPr lang="en-US"/>
            </a:p>
          </p:txBody>
        </p:sp>
        <p:sp>
          <p:nvSpPr>
            <p:cNvPr id="26" name="Text Box 25"/>
            <p:cNvSpPr txBox="1">
              <a:spLocks noChangeArrowheads="1"/>
            </p:cNvSpPr>
            <p:nvPr/>
          </p:nvSpPr>
          <p:spPr bwMode="auto">
            <a:xfrm>
              <a:off x="240" y="2352"/>
              <a:ext cx="708" cy="476"/>
            </a:xfrm>
            <a:prstGeom prst="rect">
              <a:avLst/>
            </a:prstGeom>
            <a:noFill/>
            <a:ln w="9525">
              <a:noFill/>
              <a:miter lim="800000"/>
              <a:headEnd/>
              <a:tailEnd/>
            </a:ln>
            <a:effectLst/>
          </p:spPr>
          <p:txBody>
            <a:bodyPr wrap="none">
              <a:spAutoFit/>
            </a:bodyPr>
            <a:lstStyle/>
            <a:p>
              <a:r>
                <a:rPr lang="en-US"/>
                <a:t>Sinar </a:t>
              </a:r>
            </a:p>
            <a:p>
              <a:r>
                <a:rPr lang="en-US"/>
                <a:t>dari laser</a:t>
              </a:r>
            </a:p>
          </p:txBody>
        </p:sp>
        <p:sp>
          <p:nvSpPr>
            <p:cNvPr id="27" name="Freeform 26"/>
            <p:cNvSpPr>
              <a:spLocks/>
            </p:cNvSpPr>
            <p:nvPr/>
          </p:nvSpPr>
          <p:spPr bwMode="auto">
            <a:xfrm>
              <a:off x="624" y="2240"/>
              <a:ext cx="432" cy="112"/>
            </a:xfrm>
            <a:custGeom>
              <a:avLst/>
              <a:gdLst/>
              <a:ahLst/>
              <a:cxnLst>
                <a:cxn ang="0">
                  <a:pos x="0" y="112"/>
                </a:cxn>
                <a:cxn ang="0">
                  <a:pos x="96" y="16"/>
                </a:cxn>
                <a:cxn ang="0">
                  <a:pos x="192" y="16"/>
                </a:cxn>
                <a:cxn ang="0">
                  <a:pos x="336" y="64"/>
                </a:cxn>
                <a:cxn ang="0">
                  <a:pos x="432" y="64"/>
                </a:cxn>
              </a:cxnLst>
              <a:rect l="0" t="0" r="r" b="b"/>
              <a:pathLst>
                <a:path w="432" h="112">
                  <a:moveTo>
                    <a:pt x="0" y="112"/>
                  </a:moveTo>
                  <a:cubicBezTo>
                    <a:pt x="32" y="72"/>
                    <a:pt x="64" y="32"/>
                    <a:pt x="96" y="16"/>
                  </a:cubicBezTo>
                  <a:cubicBezTo>
                    <a:pt x="128" y="0"/>
                    <a:pt x="152" y="8"/>
                    <a:pt x="192" y="16"/>
                  </a:cubicBezTo>
                  <a:cubicBezTo>
                    <a:pt x="232" y="24"/>
                    <a:pt x="296" y="56"/>
                    <a:pt x="336" y="64"/>
                  </a:cubicBezTo>
                  <a:cubicBezTo>
                    <a:pt x="376" y="72"/>
                    <a:pt x="404" y="68"/>
                    <a:pt x="432" y="64"/>
                  </a:cubicBezTo>
                </a:path>
              </a:pathLst>
            </a:custGeom>
            <a:noFill/>
            <a:ln w="9525">
              <a:solidFill>
                <a:schemeClr val="tx1"/>
              </a:solidFill>
              <a:round/>
              <a:headEnd type="none" w="med" len="med"/>
              <a:tailEnd type="triangle" w="med" len="med"/>
            </a:ln>
            <a:effectLst/>
          </p:spPr>
          <p:txBody>
            <a:bodyPr/>
            <a:lstStyle/>
            <a:p>
              <a:endParaRPr lang="en-US"/>
            </a:p>
          </p:txBody>
        </p:sp>
        <p:sp>
          <p:nvSpPr>
            <p:cNvPr id="28" name="Rectangle 27"/>
            <p:cNvSpPr>
              <a:spLocks noChangeArrowheads="1"/>
            </p:cNvSpPr>
            <p:nvPr/>
          </p:nvSpPr>
          <p:spPr bwMode="auto">
            <a:xfrm rot="-2278753">
              <a:off x="2863" y="2073"/>
              <a:ext cx="480"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9" name="Text Box 28"/>
            <p:cNvSpPr txBox="1">
              <a:spLocks noChangeArrowheads="1"/>
            </p:cNvSpPr>
            <p:nvPr/>
          </p:nvSpPr>
          <p:spPr bwMode="auto">
            <a:xfrm>
              <a:off x="3312" y="2208"/>
              <a:ext cx="660" cy="271"/>
            </a:xfrm>
            <a:prstGeom prst="rect">
              <a:avLst/>
            </a:prstGeom>
            <a:noFill/>
            <a:ln w="9525">
              <a:noFill/>
              <a:miter lim="800000"/>
              <a:headEnd/>
              <a:tailEnd/>
            </a:ln>
            <a:effectLst/>
          </p:spPr>
          <p:txBody>
            <a:bodyPr wrap="none">
              <a:spAutoFit/>
            </a:bodyPr>
            <a:lstStyle/>
            <a:p>
              <a:r>
                <a:rPr lang="en-US"/>
                <a:t>Detektor</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Selanjutnya</a:t>
            </a:r>
            <a:endParaRPr lang="en-US" dirty="0"/>
          </a:p>
        </p:txBody>
      </p:sp>
      <p:sp>
        <p:nvSpPr>
          <p:cNvPr id="5" name="Rectangle 3"/>
          <p:cNvSpPr txBox="1">
            <a:spLocks noChangeArrowheads="1"/>
          </p:cNvSpPr>
          <p:nvPr/>
        </p:nvSpPr>
        <p:spPr>
          <a:xfrm>
            <a:off x="608013" y="1447800"/>
            <a:ext cx="8002587" cy="264001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Proses pembakaran CD adalah proses pembentukan permukaan lempengan CD (berlobang atau rata)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Ini dilakukan dengan menembakkan cahaya laser itensitas tinggi atau rendah yang akan membentuk lubang atau rata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6" name="Group 4"/>
          <p:cNvGrpSpPr>
            <a:grpSpLocks/>
          </p:cNvGrpSpPr>
          <p:nvPr/>
        </p:nvGrpSpPr>
        <p:grpSpPr bwMode="auto">
          <a:xfrm>
            <a:off x="228600" y="4114800"/>
            <a:ext cx="8534400" cy="2514600"/>
            <a:chOff x="192" y="2160"/>
            <a:chExt cx="5376" cy="1920"/>
          </a:xfrm>
        </p:grpSpPr>
        <p:sp>
          <p:nvSpPr>
            <p:cNvPr id="7" name="Freeform 5"/>
            <p:cNvSpPr>
              <a:spLocks/>
            </p:cNvSpPr>
            <p:nvPr/>
          </p:nvSpPr>
          <p:spPr bwMode="auto">
            <a:xfrm>
              <a:off x="1056" y="3408"/>
              <a:ext cx="4512" cy="672"/>
            </a:xfrm>
            <a:custGeom>
              <a:avLst/>
              <a:gdLst/>
              <a:ahLst/>
              <a:cxnLst>
                <a:cxn ang="0">
                  <a:pos x="0" y="0"/>
                </a:cxn>
                <a:cxn ang="0">
                  <a:pos x="0" y="672"/>
                </a:cxn>
                <a:cxn ang="0">
                  <a:pos x="4512" y="672"/>
                </a:cxn>
                <a:cxn ang="0">
                  <a:pos x="4512" y="48"/>
                </a:cxn>
              </a:cxnLst>
              <a:rect l="0" t="0" r="r" b="b"/>
              <a:pathLst>
                <a:path w="4512" h="672">
                  <a:moveTo>
                    <a:pt x="0" y="0"/>
                  </a:moveTo>
                  <a:lnTo>
                    <a:pt x="0" y="672"/>
                  </a:lnTo>
                  <a:lnTo>
                    <a:pt x="4512" y="672"/>
                  </a:lnTo>
                  <a:lnTo>
                    <a:pt x="4512" y="48"/>
                  </a:lnTo>
                </a:path>
              </a:pathLst>
            </a:custGeom>
            <a:noFill/>
            <a:ln w="9525">
              <a:solidFill>
                <a:schemeClr val="tx1"/>
              </a:solidFill>
              <a:round/>
              <a:headEnd/>
              <a:tailEnd/>
            </a:ln>
            <a:effectLst/>
          </p:spPr>
          <p:txBody>
            <a:bodyPr/>
            <a:lstStyle/>
            <a:p>
              <a:endParaRPr lang="en-US"/>
            </a:p>
          </p:txBody>
        </p:sp>
        <p:sp>
          <p:nvSpPr>
            <p:cNvPr id="8" name="Freeform 6"/>
            <p:cNvSpPr>
              <a:spLocks/>
            </p:cNvSpPr>
            <p:nvPr/>
          </p:nvSpPr>
          <p:spPr bwMode="auto">
            <a:xfrm>
              <a:off x="1824" y="3408"/>
              <a:ext cx="240" cy="96"/>
            </a:xfrm>
            <a:custGeom>
              <a:avLst/>
              <a:gdLst/>
              <a:ahLst/>
              <a:cxnLst>
                <a:cxn ang="0">
                  <a:pos x="0" y="0"/>
                </a:cxn>
                <a:cxn ang="0">
                  <a:pos x="48" y="144"/>
                </a:cxn>
                <a:cxn ang="0">
                  <a:pos x="192" y="240"/>
                </a:cxn>
                <a:cxn ang="0">
                  <a:pos x="432" y="288"/>
                </a:cxn>
                <a:cxn ang="0">
                  <a:pos x="720" y="240"/>
                </a:cxn>
                <a:cxn ang="0">
                  <a:pos x="864" y="96"/>
                </a:cxn>
                <a:cxn ang="0">
                  <a:pos x="864" y="0"/>
                </a:cxn>
              </a:cxnLst>
              <a:rect l="0" t="0" r="r" b="b"/>
              <a:pathLst>
                <a:path w="888" h="288">
                  <a:moveTo>
                    <a:pt x="0" y="0"/>
                  </a:moveTo>
                  <a:cubicBezTo>
                    <a:pt x="8" y="52"/>
                    <a:pt x="16" y="104"/>
                    <a:pt x="48" y="144"/>
                  </a:cubicBezTo>
                  <a:cubicBezTo>
                    <a:pt x="80" y="184"/>
                    <a:pt x="128" y="216"/>
                    <a:pt x="192" y="240"/>
                  </a:cubicBezTo>
                  <a:cubicBezTo>
                    <a:pt x="256" y="264"/>
                    <a:pt x="344" y="288"/>
                    <a:pt x="432" y="288"/>
                  </a:cubicBezTo>
                  <a:cubicBezTo>
                    <a:pt x="520" y="288"/>
                    <a:pt x="648" y="272"/>
                    <a:pt x="720" y="240"/>
                  </a:cubicBezTo>
                  <a:cubicBezTo>
                    <a:pt x="792" y="208"/>
                    <a:pt x="840" y="136"/>
                    <a:pt x="864" y="96"/>
                  </a:cubicBezTo>
                  <a:cubicBezTo>
                    <a:pt x="888" y="56"/>
                    <a:pt x="876" y="28"/>
                    <a:pt x="864" y="0"/>
                  </a:cubicBezTo>
                </a:path>
              </a:pathLst>
            </a:custGeom>
            <a:noFill/>
            <a:ln w="9525">
              <a:solidFill>
                <a:schemeClr val="tx1"/>
              </a:solidFill>
              <a:round/>
              <a:headEnd/>
              <a:tailEnd/>
            </a:ln>
            <a:effectLst/>
          </p:spPr>
          <p:txBody>
            <a:bodyPr/>
            <a:lstStyle/>
            <a:p>
              <a:endParaRPr lang="en-US"/>
            </a:p>
          </p:txBody>
        </p:sp>
        <p:sp>
          <p:nvSpPr>
            <p:cNvPr id="9" name="Freeform 7"/>
            <p:cNvSpPr>
              <a:spLocks/>
            </p:cNvSpPr>
            <p:nvPr/>
          </p:nvSpPr>
          <p:spPr bwMode="auto">
            <a:xfrm>
              <a:off x="2256" y="3408"/>
              <a:ext cx="240" cy="96"/>
            </a:xfrm>
            <a:custGeom>
              <a:avLst/>
              <a:gdLst/>
              <a:ahLst/>
              <a:cxnLst>
                <a:cxn ang="0">
                  <a:pos x="0" y="0"/>
                </a:cxn>
                <a:cxn ang="0">
                  <a:pos x="48" y="144"/>
                </a:cxn>
                <a:cxn ang="0">
                  <a:pos x="192" y="240"/>
                </a:cxn>
                <a:cxn ang="0">
                  <a:pos x="432" y="288"/>
                </a:cxn>
                <a:cxn ang="0">
                  <a:pos x="720" y="240"/>
                </a:cxn>
                <a:cxn ang="0">
                  <a:pos x="864" y="96"/>
                </a:cxn>
                <a:cxn ang="0">
                  <a:pos x="864" y="0"/>
                </a:cxn>
              </a:cxnLst>
              <a:rect l="0" t="0" r="r" b="b"/>
              <a:pathLst>
                <a:path w="888" h="288">
                  <a:moveTo>
                    <a:pt x="0" y="0"/>
                  </a:moveTo>
                  <a:cubicBezTo>
                    <a:pt x="8" y="52"/>
                    <a:pt x="16" y="104"/>
                    <a:pt x="48" y="144"/>
                  </a:cubicBezTo>
                  <a:cubicBezTo>
                    <a:pt x="80" y="184"/>
                    <a:pt x="128" y="216"/>
                    <a:pt x="192" y="240"/>
                  </a:cubicBezTo>
                  <a:cubicBezTo>
                    <a:pt x="256" y="264"/>
                    <a:pt x="344" y="288"/>
                    <a:pt x="432" y="288"/>
                  </a:cubicBezTo>
                  <a:cubicBezTo>
                    <a:pt x="520" y="288"/>
                    <a:pt x="648" y="272"/>
                    <a:pt x="720" y="240"/>
                  </a:cubicBezTo>
                  <a:cubicBezTo>
                    <a:pt x="792" y="208"/>
                    <a:pt x="840" y="136"/>
                    <a:pt x="864" y="96"/>
                  </a:cubicBezTo>
                  <a:cubicBezTo>
                    <a:pt x="888" y="56"/>
                    <a:pt x="876" y="28"/>
                    <a:pt x="864" y="0"/>
                  </a:cubicBezTo>
                </a:path>
              </a:pathLst>
            </a:custGeom>
            <a:noFill/>
            <a:ln w="9525">
              <a:solidFill>
                <a:schemeClr val="tx1"/>
              </a:solidFill>
              <a:round/>
              <a:headEnd/>
              <a:tailEnd/>
            </a:ln>
            <a:effectLst/>
          </p:spPr>
          <p:txBody>
            <a:bodyPr/>
            <a:lstStyle/>
            <a:p>
              <a:endParaRPr lang="en-US"/>
            </a:p>
          </p:txBody>
        </p:sp>
        <p:sp>
          <p:nvSpPr>
            <p:cNvPr id="10" name="Line 8"/>
            <p:cNvSpPr>
              <a:spLocks noChangeShapeType="1"/>
            </p:cNvSpPr>
            <p:nvPr/>
          </p:nvSpPr>
          <p:spPr bwMode="auto">
            <a:xfrm>
              <a:off x="1043" y="3412"/>
              <a:ext cx="288" cy="0"/>
            </a:xfrm>
            <a:prstGeom prst="line">
              <a:avLst/>
            </a:prstGeom>
            <a:noFill/>
            <a:ln w="9525">
              <a:solidFill>
                <a:schemeClr val="tx1"/>
              </a:solidFill>
              <a:round/>
              <a:headEnd/>
              <a:tailEnd/>
            </a:ln>
            <a:effectLst/>
          </p:spPr>
          <p:txBody>
            <a:bodyPr/>
            <a:lstStyle/>
            <a:p>
              <a:endParaRPr lang="en-US"/>
            </a:p>
          </p:txBody>
        </p:sp>
        <p:sp>
          <p:nvSpPr>
            <p:cNvPr id="11" name="Line 9"/>
            <p:cNvSpPr>
              <a:spLocks noChangeShapeType="1"/>
            </p:cNvSpPr>
            <p:nvPr/>
          </p:nvSpPr>
          <p:spPr bwMode="auto">
            <a:xfrm>
              <a:off x="1584" y="3408"/>
              <a:ext cx="240" cy="0"/>
            </a:xfrm>
            <a:prstGeom prst="line">
              <a:avLst/>
            </a:prstGeom>
            <a:noFill/>
            <a:ln w="9525">
              <a:solidFill>
                <a:schemeClr val="tx1"/>
              </a:solidFill>
              <a:round/>
              <a:headEnd/>
              <a:tailEnd/>
            </a:ln>
            <a:effectLst/>
          </p:spPr>
          <p:txBody>
            <a:bodyPr/>
            <a:lstStyle/>
            <a:p>
              <a:endParaRPr lang="en-US"/>
            </a:p>
          </p:txBody>
        </p:sp>
        <p:sp>
          <p:nvSpPr>
            <p:cNvPr id="12" name="Line 10"/>
            <p:cNvSpPr>
              <a:spLocks noChangeShapeType="1"/>
            </p:cNvSpPr>
            <p:nvPr/>
          </p:nvSpPr>
          <p:spPr bwMode="auto">
            <a:xfrm>
              <a:off x="2064" y="3408"/>
              <a:ext cx="192" cy="0"/>
            </a:xfrm>
            <a:prstGeom prst="line">
              <a:avLst/>
            </a:prstGeom>
            <a:noFill/>
            <a:ln w="9525">
              <a:solidFill>
                <a:schemeClr val="tx1"/>
              </a:solidFill>
              <a:round/>
              <a:headEnd/>
              <a:tailEnd/>
            </a:ln>
            <a:effectLst/>
          </p:spPr>
          <p:txBody>
            <a:bodyPr/>
            <a:lstStyle/>
            <a:p>
              <a:endParaRPr lang="en-US"/>
            </a:p>
          </p:txBody>
        </p:sp>
        <p:sp>
          <p:nvSpPr>
            <p:cNvPr id="13" name="Line 11"/>
            <p:cNvSpPr>
              <a:spLocks noChangeShapeType="1"/>
            </p:cNvSpPr>
            <p:nvPr/>
          </p:nvSpPr>
          <p:spPr bwMode="auto">
            <a:xfrm>
              <a:off x="2496" y="3408"/>
              <a:ext cx="240" cy="0"/>
            </a:xfrm>
            <a:prstGeom prst="line">
              <a:avLst/>
            </a:prstGeom>
            <a:noFill/>
            <a:ln w="9525">
              <a:solidFill>
                <a:schemeClr val="tx1"/>
              </a:solidFill>
              <a:round/>
              <a:headEnd/>
              <a:tailEnd/>
            </a:ln>
            <a:effectLst/>
          </p:spPr>
          <p:txBody>
            <a:bodyPr/>
            <a:lstStyle/>
            <a:p>
              <a:endParaRPr lang="en-US"/>
            </a:p>
          </p:txBody>
        </p:sp>
        <p:sp>
          <p:nvSpPr>
            <p:cNvPr id="14" name="Line 12"/>
            <p:cNvSpPr>
              <a:spLocks noChangeShapeType="1"/>
            </p:cNvSpPr>
            <p:nvPr/>
          </p:nvSpPr>
          <p:spPr bwMode="auto">
            <a:xfrm>
              <a:off x="1361" y="2243"/>
              <a:ext cx="559" cy="1261"/>
            </a:xfrm>
            <a:prstGeom prst="line">
              <a:avLst/>
            </a:prstGeom>
            <a:noFill/>
            <a:ln w="9525">
              <a:solidFill>
                <a:schemeClr val="tx1"/>
              </a:solidFill>
              <a:round/>
              <a:headEnd/>
              <a:tailEnd type="triangle" w="med" len="med"/>
            </a:ln>
            <a:effectLst/>
          </p:spPr>
          <p:txBody>
            <a:bodyPr/>
            <a:lstStyle/>
            <a:p>
              <a:endParaRPr lang="en-US"/>
            </a:p>
          </p:txBody>
        </p:sp>
        <p:sp>
          <p:nvSpPr>
            <p:cNvPr id="15" name="Line 13"/>
            <p:cNvSpPr>
              <a:spLocks noChangeShapeType="1"/>
            </p:cNvSpPr>
            <p:nvPr/>
          </p:nvSpPr>
          <p:spPr bwMode="auto">
            <a:xfrm>
              <a:off x="1631" y="2160"/>
              <a:ext cx="555" cy="1257"/>
            </a:xfrm>
            <a:prstGeom prst="line">
              <a:avLst/>
            </a:prstGeom>
            <a:noFill/>
            <a:ln w="9525">
              <a:solidFill>
                <a:schemeClr val="tx1"/>
              </a:solidFill>
              <a:round/>
              <a:headEnd/>
              <a:tailEnd type="triangle" w="med" len="med"/>
            </a:ln>
            <a:effectLst/>
          </p:spPr>
          <p:txBody>
            <a:bodyPr/>
            <a:lstStyle/>
            <a:p>
              <a:endParaRPr lang="en-US"/>
            </a:p>
          </p:txBody>
        </p:sp>
        <p:sp>
          <p:nvSpPr>
            <p:cNvPr id="16" name="Line 14"/>
            <p:cNvSpPr>
              <a:spLocks noChangeShapeType="1"/>
            </p:cNvSpPr>
            <p:nvPr/>
          </p:nvSpPr>
          <p:spPr bwMode="auto">
            <a:xfrm>
              <a:off x="2976" y="3408"/>
              <a:ext cx="1152" cy="0"/>
            </a:xfrm>
            <a:prstGeom prst="line">
              <a:avLst/>
            </a:prstGeom>
            <a:noFill/>
            <a:ln w="9525">
              <a:solidFill>
                <a:schemeClr val="tx1"/>
              </a:solidFill>
              <a:round/>
              <a:headEnd/>
              <a:tailEnd/>
            </a:ln>
            <a:effectLst/>
          </p:spPr>
          <p:txBody>
            <a:bodyPr/>
            <a:lstStyle/>
            <a:p>
              <a:endParaRPr lang="en-US"/>
            </a:p>
          </p:txBody>
        </p:sp>
        <p:sp>
          <p:nvSpPr>
            <p:cNvPr id="17" name="Line 15"/>
            <p:cNvSpPr>
              <a:spLocks noChangeShapeType="1"/>
            </p:cNvSpPr>
            <p:nvPr/>
          </p:nvSpPr>
          <p:spPr bwMode="auto">
            <a:xfrm>
              <a:off x="4224" y="3408"/>
              <a:ext cx="1344" cy="0"/>
            </a:xfrm>
            <a:prstGeom prst="line">
              <a:avLst/>
            </a:prstGeom>
            <a:noFill/>
            <a:ln w="9525">
              <a:solidFill>
                <a:schemeClr val="tx1"/>
              </a:solidFill>
              <a:prstDash val="sysDot"/>
              <a:round/>
              <a:headEnd/>
              <a:tailEnd/>
            </a:ln>
            <a:effectLst/>
          </p:spPr>
          <p:txBody>
            <a:bodyPr/>
            <a:lstStyle/>
            <a:p>
              <a:endParaRPr lang="en-US"/>
            </a:p>
          </p:txBody>
        </p:sp>
        <p:sp>
          <p:nvSpPr>
            <p:cNvPr id="18" name="Text Box 16"/>
            <p:cNvSpPr txBox="1">
              <a:spLocks noChangeArrowheads="1"/>
            </p:cNvSpPr>
            <p:nvPr/>
          </p:nvSpPr>
          <p:spPr bwMode="auto">
            <a:xfrm>
              <a:off x="192" y="3023"/>
              <a:ext cx="1100" cy="490"/>
            </a:xfrm>
            <a:prstGeom prst="rect">
              <a:avLst/>
            </a:prstGeom>
            <a:noFill/>
            <a:ln w="9525">
              <a:noFill/>
              <a:miter lim="800000"/>
              <a:headEnd/>
              <a:tailEnd/>
            </a:ln>
            <a:effectLst/>
          </p:spPr>
          <p:txBody>
            <a:bodyPr wrap="none">
              <a:spAutoFit/>
            </a:bodyPr>
            <a:lstStyle/>
            <a:p>
              <a:r>
                <a:rPr lang="en-US"/>
                <a:t>Sinar intensitas</a:t>
              </a:r>
            </a:p>
            <a:p>
              <a:r>
                <a:rPr lang="en-US"/>
                <a:t> tinggi </a:t>
              </a:r>
            </a:p>
          </p:txBody>
        </p:sp>
        <p:sp>
          <p:nvSpPr>
            <p:cNvPr id="19" name="Text Box 17"/>
            <p:cNvSpPr txBox="1">
              <a:spLocks noChangeArrowheads="1"/>
            </p:cNvSpPr>
            <p:nvPr/>
          </p:nvSpPr>
          <p:spPr bwMode="auto">
            <a:xfrm>
              <a:off x="2268" y="2303"/>
              <a:ext cx="1140" cy="490"/>
            </a:xfrm>
            <a:prstGeom prst="rect">
              <a:avLst/>
            </a:prstGeom>
            <a:noFill/>
            <a:ln w="9525">
              <a:noFill/>
              <a:miter lim="800000"/>
              <a:headEnd/>
              <a:tailEnd/>
            </a:ln>
            <a:effectLst/>
          </p:spPr>
          <p:txBody>
            <a:bodyPr>
              <a:spAutoFit/>
            </a:bodyPr>
            <a:lstStyle/>
            <a:p>
              <a:r>
                <a:rPr lang="en-US"/>
                <a:t>Sinar intensitas </a:t>
              </a:r>
            </a:p>
            <a:p>
              <a:r>
                <a:rPr lang="en-US"/>
                <a:t>Rendah (‘0’)</a:t>
              </a:r>
            </a:p>
          </p:txBody>
        </p:sp>
        <p:sp>
          <p:nvSpPr>
            <p:cNvPr id="20" name="Freeform 18"/>
            <p:cNvSpPr>
              <a:spLocks/>
            </p:cNvSpPr>
            <p:nvPr/>
          </p:nvSpPr>
          <p:spPr bwMode="auto">
            <a:xfrm rot="7481710">
              <a:off x="1320" y="3000"/>
              <a:ext cx="336" cy="192"/>
            </a:xfrm>
            <a:custGeom>
              <a:avLst/>
              <a:gdLst/>
              <a:ahLst/>
              <a:cxnLst>
                <a:cxn ang="0">
                  <a:pos x="336" y="192"/>
                </a:cxn>
                <a:cxn ang="0">
                  <a:pos x="240" y="96"/>
                </a:cxn>
                <a:cxn ang="0">
                  <a:pos x="48" y="96"/>
                </a:cxn>
                <a:cxn ang="0">
                  <a:pos x="0" y="0"/>
                </a:cxn>
              </a:cxnLst>
              <a:rect l="0" t="0" r="r" b="b"/>
              <a:pathLst>
                <a:path w="336" h="192">
                  <a:moveTo>
                    <a:pt x="336" y="192"/>
                  </a:moveTo>
                  <a:cubicBezTo>
                    <a:pt x="312" y="152"/>
                    <a:pt x="288" y="112"/>
                    <a:pt x="240" y="96"/>
                  </a:cubicBezTo>
                  <a:cubicBezTo>
                    <a:pt x="192" y="80"/>
                    <a:pt x="88" y="112"/>
                    <a:pt x="48" y="96"/>
                  </a:cubicBezTo>
                  <a:cubicBezTo>
                    <a:pt x="8" y="80"/>
                    <a:pt x="4" y="40"/>
                    <a:pt x="0" y="0"/>
                  </a:cubicBezTo>
                </a:path>
              </a:pathLst>
            </a:custGeom>
            <a:noFill/>
            <a:ln w="9525">
              <a:solidFill>
                <a:schemeClr val="tx1"/>
              </a:solidFill>
              <a:round/>
              <a:headEnd type="none" w="med" len="med"/>
              <a:tailEnd type="triangle" w="med" len="med"/>
            </a:ln>
            <a:effectLst/>
          </p:spPr>
          <p:txBody>
            <a:bodyPr/>
            <a:lstStyle/>
            <a:p>
              <a:endParaRPr lang="en-US"/>
            </a:p>
          </p:txBody>
        </p:sp>
        <p:sp>
          <p:nvSpPr>
            <p:cNvPr id="21" name="Freeform 19"/>
            <p:cNvSpPr>
              <a:spLocks/>
            </p:cNvSpPr>
            <p:nvPr/>
          </p:nvSpPr>
          <p:spPr bwMode="auto">
            <a:xfrm rot="7301182">
              <a:off x="1920" y="2544"/>
              <a:ext cx="288" cy="192"/>
            </a:xfrm>
            <a:custGeom>
              <a:avLst/>
              <a:gdLst/>
              <a:ahLst/>
              <a:cxnLst>
                <a:cxn ang="0">
                  <a:pos x="0" y="0"/>
                </a:cxn>
                <a:cxn ang="0">
                  <a:pos x="48" y="144"/>
                </a:cxn>
                <a:cxn ang="0">
                  <a:pos x="144" y="96"/>
                </a:cxn>
                <a:cxn ang="0">
                  <a:pos x="288" y="192"/>
                </a:cxn>
              </a:cxnLst>
              <a:rect l="0" t="0" r="r" b="b"/>
              <a:pathLst>
                <a:path w="288" h="192">
                  <a:moveTo>
                    <a:pt x="0" y="0"/>
                  </a:moveTo>
                  <a:cubicBezTo>
                    <a:pt x="12" y="64"/>
                    <a:pt x="24" y="128"/>
                    <a:pt x="48" y="144"/>
                  </a:cubicBezTo>
                  <a:cubicBezTo>
                    <a:pt x="72" y="160"/>
                    <a:pt x="104" y="88"/>
                    <a:pt x="144" y="96"/>
                  </a:cubicBezTo>
                  <a:cubicBezTo>
                    <a:pt x="184" y="104"/>
                    <a:pt x="236" y="148"/>
                    <a:pt x="288" y="192"/>
                  </a:cubicBezTo>
                </a:path>
              </a:pathLst>
            </a:custGeom>
            <a:noFill/>
            <a:ln w="9525">
              <a:solidFill>
                <a:schemeClr val="tx1"/>
              </a:solidFill>
              <a:round/>
              <a:headEnd type="none" w="med" len="med"/>
              <a:tailEnd type="triangle" w="med" len="med"/>
            </a:ln>
            <a:effectLst/>
          </p:spPr>
          <p:txBody>
            <a:bodyPr/>
            <a:lstStyle/>
            <a:p>
              <a:endParaRPr lang="en-US"/>
            </a:p>
          </p:txBody>
        </p:sp>
        <p:sp>
          <p:nvSpPr>
            <p:cNvPr id="22" name="Oval 20"/>
            <p:cNvSpPr>
              <a:spLocks noChangeArrowheads="1"/>
            </p:cNvSpPr>
            <p:nvPr/>
          </p:nvSpPr>
          <p:spPr bwMode="auto">
            <a:xfrm rot="-2119880">
              <a:off x="1200" y="2208"/>
              <a:ext cx="624" cy="192"/>
            </a:xfrm>
            <a:prstGeom prst="ellipse">
              <a:avLst/>
            </a:prstGeom>
            <a:noFill/>
            <a:ln w="9525">
              <a:solidFill>
                <a:schemeClr val="tx1"/>
              </a:solidFill>
              <a:prstDash val="dash"/>
              <a:round/>
              <a:headEnd/>
              <a:tailEnd/>
            </a:ln>
            <a:effectLst/>
          </p:spPr>
          <p:txBody>
            <a:bodyPr wrap="none" anchor="ctr"/>
            <a:lstStyle/>
            <a:p>
              <a:endParaRPr lang="en-US"/>
            </a:p>
          </p:txBody>
        </p:sp>
        <p:sp>
          <p:nvSpPr>
            <p:cNvPr id="23" name="Text Box 21"/>
            <p:cNvSpPr txBox="1">
              <a:spLocks noChangeArrowheads="1"/>
            </p:cNvSpPr>
            <p:nvPr/>
          </p:nvSpPr>
          <p:spPr bwMode="auto">
            <a:xfrm>
              <a:off x="384" y="2448"/>
              <a:ext cx="708" cy="490"/>
            </a:xfrm>
            <a:prstGeom prst="rect">
              <a:avLst/>
            </a:prstGeom>
            <a:noFill/>
            <a:ln w="9525">
              <a:noFill/>
              <a:miter lim="800000"/>
              <a:headEnd/>
              <a:tailEnd/>
            </a:ln>
            <a:effectLst/>
          </p:spPr>
          <p:txBody>
            <a:bodyPr wrap="none">
              <a:spAutoFit/>
            </a:bodyPr>
            <a:lstStyle/>
            <a:p>
              <a:r>
                <a:rPr lang="en-US"/>
                <a:t>Sinar </a:t>
              </a:r>
            </a:p>
            <a:p>
              <a:r>
                <a:rPr lang="en-US"/>
                <a:t>dari laser</a:t>
              </a:r>
            </a:p>
          </p:txBody>
        </p:sp>
        <p:sp>
          <p:nvSpPr>
            <p:cNvPr id="24" name="Freeform 22"/>
            <p:cNvSpPr>
              <a:spLocks/>
            </p:cNvSpPr>
            <p:nvPr/>
          </p:nvSpPr>
          <p:spPr bwMode="auto">
            <a:xfrm>
              <a:off x="768" y="2336"/>
              <a:ext cx="432" cy="112"/>
            </a:xfrm>
            <a:custGeom>
              <a:avLst/>
              <a:gdLst/>
              <a:ahLst/>
              <a:cxnLst>
                <a:cxn ang="0">
                  <a:pos x="0" y="112"/>
                </a:cxn>
                <a:cxn ang="0">
                  <a:pos x="96" y="16"/>
                </a:cxn>
                <a:cxn ang="0">
                  <a:pos x="192" y="16"/>
                </a:cxn>
                <a:cxn ang="0">
                  <a:pos x="336" y="64"/>
                </a:cxn>
                <a:cxn ang="0">
                  <a:pos x="432" y="64"/>
                </a:cxn>
              </a:cxnLst>
              <a:rect l="0" t="0" r="r" b="b"/>
              <a:pathLst>
                <a:path w="432" h="112">
                  <a:moveTo>
                    <a:pt x="0" y="112"/>
                  </a:moveTo>
                  <a:cubicBezTo>
                    <a:pt x="32" y="72"/>
                    <a:pt x="64" y="32"/>
                    <a:pt x="96" y="16"/>
                  </a:cubicBezTo>
                  <a:cubicBezTo>
                    <a:pt x="128" y="0"/>
                    <a:pt x="152" y="8"/>
                    <a:pt x="192" y="16"/>
                  </a:cubicBezTo>
                  <a:cubicBezTo>
                    <a:pt x="232" y="24"/>
                    <a:pt x="296" y="56"/>
                    <a:pt x="336" y="64"/>
                  </a:cubicBezTo>
                  <a:cubicBezTo>
                    <a:pt x="376" y="72"/>
                    <a:pt x="404" y="68"/>
                    <a:pt x="432" y="64"/>
                  </a:cubicBezTo>
                </a:path>
              </a:pathLst>
            </a:custGeom>
            <a:noFill/>
            <a:ln w="9525">
              <a:solidFill>
                <a:schemeClr val="tx1"/>
              </a:solidFill>
              <a:round/>
              <a:headEnd type="none" w="med" len="med"/>
              <a:tailEnd type="triangle" w="med" len="med"/>
            </a:ln>
            <a:effectLst/>
          </p:spPr>
          <p:txBody>
            <a:bodyPr/>
            <a:lstStyle/>
            <a:p>
              <a:endParaRPr lang="en-US"/>
            </a:p>
          </p:txBody>
        </p:sp>
        <p:sp>
          <p:nvSpPr>
            <p:cNvPr id="25" name="Text Box 23"/>
            <p:cNvSpPr txBox="1">
              <a:spLocks noChangeArrowheads="1"/>
            </p:cNvSpPr>
            <p:nvPr/>
          </p:nvSpPr>
          <p:spPr bwMode="auto">
            <a:xfrm>
              <a:off x="2438" y="3719"/>
              <a:ext cx="2500" cy="280"/>
            </a:xfrm>
            <a:prstGeom prst="rect">
              <a:avLst/>
            </a:prstGeom>
            <a:noFill/>
            <a:ln w="9525">
              <a:noFill/>
              <a:miter lim="800000"/>
              <a:headEnd/>
              <a:tailEnd/>
            </a:ln>
            <a:effectLst/>
          </p:spPr>
          <p:txBody>
            <a:bodyPr wrap="none">
              <a:spAutoFit/>
            </a:bodyPr>
            <a:lstStyle/>
            <a:p>
              <a:r>
                <a:rPr lang="en-US"/>
                <a:t>Lempengan CD yang sedang dibakar</a:t>
              </a:r>
            </a:p>
          </p:txBody>
        </p:sp>
        <p:sp>
          <p:nvSpPr>
            <p:cNvPr id="26" name="Line 24"/>
            <p:cNvSpPr>
              <a:spLocks noChangeShapeType="1"/>
            </p:cNvSpPr>
            <p:nvPr/>
          </p:nvSpPr>
          <p:spPr bwMode="auto">
            <a:xfrm>
              <a:off x="1344" y="3408"/>
              <a:ext cx="288" cy="0"/>
            </a:xfrm>
            <a:prstGeom prst="line">
              <a:avLst/>
            </a:prstGeom>
            <a:noFill/>
            <a:ln w="9525">
              <a:solidFill>
                <a:schemeClr val="tx1"/>
              </a:solidFill>
              <a:round/>
              <a:headEnd/>
              <a:tailEnd/>
            </a:ln>
            <a:effectLst/>
          </p:spPr>
          <p:txBody>
            <a:bodyPr/>
            <a:lstStyle/>
            <a:p>
              <a:endParaRPr lang="en-US"/>
            </a:p>
          </p:txBody>
        </p:sp>
        <p:sp>
          <p:nvSpPr>
            <p:cNvPr id="27" name="Line 25"/>
            <p:cNvSpPr>
              <a:spLocks noChangeShapeType="1"/>
            </p:cNvSpPr>
            <p:nvPr/>
          </p:nvSpPr>
          <p:spPr bwMode="auto">
            <a:xfrm>
              <a:off x="2736" y="3408"/>
              <a:ext cx="240" cy="0"/>
            </a:xfrm>
            <a:prstGeom prst="line">
              <a:avLst/>
            </a:prstGeom>
            <a:noFill/>
            <a:ln w="9525">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Kartu</a:t>
            </a:r>
            <a:r>
              <a:rPr lang="en-US" dirty="0" smtClean="0"/>
              <a:t> </a:t>
            </a:r>
            <a:r>
              <a:rPr lang="en-US" dirty="0" err="1"/>
              <a:t>G</a:t>
            </a:r>
            <a:r>
              <a:rPr lang="en-US" dirty="0" err="1" smtClean="0"/>
              <a:t>rafis</a:t>
            </a:r>
            <a:endParaRPr lang="en-US" dirty="0"/>
          </a:p>
        </p:txBody>
      </p:sp>
      <p:pic>
        <p:nvPicPr>
          <p:cNvPr id="4" name="Picture 2" descr="kartu grafik"/>
          <p:cNvPicPr>
            <a:picLocks noGrp="1" noChangeAspect="1" noChangeArrowheads="1"/>
          </p:cNvPicPr>
          <p:nvPr>
            <p:ph idx="1"/>
          </p:nvPr>
        </p:nvPicPr>
        <p:blipFill>
          <a:blip r:embed="rId2"/>
          <a:srcRect/>
          <a:stretch>
            <a:fillRect/>
          </a:stretch>
        </p:blipFill>
        <p:spPr>
          <a:xfrm>
            <a:off x="4495800" y="1524000"/>
            <a:ext cx="3886200" cy="4191000"/>
          </a:xfrm>
          <a:prstGeom prst="rect">
            <a:avLst/>
          </a:prstGeom>
          <a:noFill/>
          <a:ln/>
        </p:spPr>
      </p:pic>
      <p:sp>
        <p:nvSpPr>
          <p:cNvPr id="5" name="Rectangle 4"/>
          <p:cNvSpPr txBox="1">
            <a:spLocks noChangeArrowheads="1"/>
          </p:cNvSpPr>
          <p:nvPr/>
        </p:nvSpPr>
        <p:spPr>
          <a:xfrm>
            <a:off x="457200" y="1981200"/>
            <a:ext cx="4038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Kartu Grafik (VGA Card): berguna sebagai alat bantu bagi prosesor dalam memproses data yang akan divisualisasikan di monitor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Sekarang kebanyakan sudah onboard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a:t>
            </a:r>
            <a:endParaRPr lang="en-US" dirty="0"/>
          </a:p>
        </p:txBody>
      </p:sp>
      <p:pic>
        <p:nvPicPr>
          <p:cNvPr id="5" name="Picture 2" descr="monitor"/>
          <p:cNvPicPr>
            <a:picLocks noGrp="1" noChangeAspect="1" noChangeArrowheads="1"/>
          </p:cNvPicPr>
          <p:nvPr>
            <p:ph idx="1"/>
          </p:nvPr>
        </p:nvPicPr>
        <p:blipFill>
          <a:blip r:embed="rId2"/>
          <a:srcRect/>
          <a:stretch>
            <a:fillRect/>
          </a:stretch>
        </p:blipFill>
        <p:spPr>
          <a:xfrm>
            <a:off x="4648200" y="1752600"/>
            <a:ext cx="3810000" cy="4495800"/>
          </a:xfrm>
          <a:prstGeom prst="rect">
            <a:avLst/>
          </a:prstGeom>
          <a:noFill/>
          <a:ln/>
        </p:spPr>
      </p:pic>
      <p:sp>
        <p:nvSpPr>
          <p:cNvPr id="6" name="Rectangle 4"/>
          <p:cNvSpPr txBox="1">
            <a:spLocks noChangeArrowheads="1"/>
          </p:cNvSpPr>
          <p:nvPr/>
        </p:nvSpPr>
        <p:spPr>
          <a:xfrm>
            <a:off x="457200" y="1981200"/>
            <a:ext cx="43180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Monitor: Berfungsi untuk menampilkan input/proses/output yang terjadi di dalam komputer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Termasuk perangkat output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Printer</a:t>
            </a:r>
            <a:endParaRPr lang="en-US" dirty="0"/>
          </a:p>
        </p:txBody>
      </p:sp>
      <p:pic>
        <p:nvPicPr>
          <p:cNvPr id="4" name="Picture 2" descr="printer"/>
          <p:cNvPicPr>
            <a:picLocks noGrp="1" noChangeAspect="1" noChangeArrowheads="1"/>
          </p:cNvPicPr>
          <p:nvPr>
            <p:ph idx="1"/>
          </p:nvPr>
        </p:nvPicPr>
        <p:blipFill>
          <a:blip r:embed="rId2"/>
          <a:srcRect/>
          <a:stretch>
            <a:fillRect/>
          </a:stretch>
        </p:blipFill>
        <p:spPr>
          <a:xfrm>
            <a:off x="4343400" y="1447800"/>
            <a:ext cx="4191000" cy="5410200"/>
          </a:xfrm>
          <a:prstGeom prst="rect">
            <a:avLst/>
          </a:prstGeom>
        </p:spPr>
      </p:pic>
      <p:sp>
        <p:nvSpPr>
          <p:cNvPr id="5" name="Rectangle 4"/>
          <p:cNvSpPr txBox="1">
            <a:spLocks noChangeArrowheads="1"/>
          </p:cNvSpPr>
          <p:nvPr/>
        </p:nvSpPr>
        <p:spPr>
          <a:xfrm>
            <a:off x="457200" y="1981200"/>
            <a:ext cx="4038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Printer : Berguna untuk mencetak apa yang ada dalam komputer ke kertas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Termasuk perangkat output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Scanner</a:t>
            </a:r>
            <a:endParaRPr lang="en-US" dirty="0"/>
          </a:p>
        </p:txBody>
      </p:sp>
      <p:pic>
        <p:nvPicPr>
          <p:cNvPr id="5" name="Content Placeholder 4" descr="scanner"/>
          <p:cNvPicPr>
            <a:picLocks noGrp="1" noChangeAspect="1" noChangeArrowheads="1"/>
          </p:cNvPicPr>
          <p:nvPr>
            <p:ph idx="1"/>
          </p:nvPr>
        </p:nvPicPr>
        <p:blipFill>
          <a:blip r:embed="rId2"/>
          <a:srcRect/>
          <a:stretch>
            <a:fillRect/>
          </a:stretch>
        </p:blipFill>
        <p:spPr>
          <a:xfrm>
            <a:off x="4876800" y="1143000"/>
            <a:ext cx="4114800" cy="5029200"/>
          </a:xfrm>
          <a:prstGeom prst="rect">
            <a:avLst/>
          </a:prstGeom>
          <a:noFill/>
          <a:ln/>
        </p:spPr>
      </p:pic>
      <p:sp>
        <p:nvSpPr>
          <p:cNvPr id="4" name="Rectangle 3"/>
          <p:cNvSpPr txBox="1">
            <a:spLocks noChangeArrowheads="1"/>
          </p:cNvSpPr>
          <p:nvPr/>
        </p:nvSpPr>
        <p:spPr>
          <a:xfrm>
            <a:off x="457200" y="1981200"/>
            <a:ext cx="47244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Scanner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berfungsi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sebagai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alat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input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dapat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mengubah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gambar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menjadi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data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disimpan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komputer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Sekarang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scanner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biasanya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menggunakan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port USB</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Termasuk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perangkat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lang="en-US" sz="2400" dirty="0" smtClean="0"/>
              <a:t>input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a:t>
            </a:r>
            <a:endParaRPr lang="en-US" dirty="0"/>
          </a:p>
        </p:txBody>
      </p:sp>
      <p:pic>
        <p:nvPicPr>
          <p:cNvPr id="5" name="Content Placeholder 4" descr="speaker"/>
          <p:cNvPicPr>
            <a:picLocks noGrp="1" noChangeAspect="1" noChangeArrowheads="1"/>
          </p:cNvPicPr>
          <p:nvPr>
            <p:ph idx="1"/>
          </p:nvPr>
        </p:nvPicPr>
        <p:blipFill>
          <a:blip r:embed="rId2"/>
          <a:srcRect/>
          <a:stretch>
            <a:fillRect/>
          </a:stretch>
        </p:blipFill>
        <p:spPr>
          <a:xfrm>
            <a:off x="5181600" y="2111375"/>
            <a:ext cx="3429000" cy="3375025"/>
          </a:xfrm>
          <a:prstGeom prst="rect">
            <a:avLst/>
          </a:prstGeom>
          <a:noFill/>
          <a:ln/>
        </p:spPr>
      </p:pic>
      <p:sp>
        <p:nvSpPr>
          <p:cNvPr id="4" name="Rectangle 3"/>
          <p:cNvSpPr txBox="1">
            <a:spLocks noChangeArrowheads="1"/>
          </p:cNvSpPr>
          <p:nvPr/>
        </p:nvSpPr>
        <p:spPr>
          <a:xfrm>
            <a:off x="457200" y="1981200"/>
            <a:ext cx="4038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Speaker: berfungsi untuk mengeluarkan data dari komputer dan mengubahnya menjadi bunyi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Termasuk perangkat output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Floppy Drive</a:t>
            </a:r>
            <a:endParaRPr lang="en-US" dirty="0"/>
          </a:p>
        </p:txBody>
      </p:sp>
      <p:pic>
        <p:nvPicPr>
          <p:cNvPr id="5" name="Content Placeholder 4" descr="floppy disk"/>
          <p:cNvPicPr>
            <a:picLocks noGrp="1" noChangeAspect="1" noChangeArrowheads="1"/>
          </p:cNvPicPr>
          <p:nvPr>
            <p:ph idx="1"/>
          </p:nvPr>
        </p:nvPicPr>
        <p:blipFill>
          <a:blip r:embed="rId3"/>
          <a:srcRect/>
          <a:stretch>
            <a:fillRect/>
          </a:stretch>
        </p:blipFill>
        <p:spPr>
          <a:xfrm>
            <a:off x="4572000" y="4114800"/>
            <a:ext cx="3049588" cy="2743200"/>
          </a:xfrm>
          <a:prstGeom prst="rect">
            <a:avLst/>
          </a:prstGeom>
          <a:noFill/>
          <a:ln/>
        </p:spPr>
      </p:pic>
      <p:graphicFrame>
        <p:nvGraphicFramePr>
          <p:cNvPr id="6" name="Content Placeholder 5"/>
          <p:cNvGraphicFramePr>
            <a:graphicFrameLocks noGrp="1" noChangeAspect="1"/>
          </p:cNvGraphicFramePr>
          <p:nvPr>
            <p:ph sz="quarter" idx="4294967295"/>
          </p:nvPr>
        </p:nvGraphicFramePr>
        <p:xfrm>
          <a:off x="6881813" y="457200"/>
          <a:ext cx="2262187" cy="4824413"/>
        </p:xfrm>
        <a:graphic>
          <a:graphicData uri="http://schemas.openxmlformats.org/presentationml/2006/ole">
            <mc:AlternateContent xmlns:mc="http://schemas.openxmlformats.org/markup-compatibility/2006">
              <mc:Choice xmlns:v="urn:schemas-microsoft-com:vml" Requires="v">
                <p:oleObj spid="_x0000_s7172" name="Bitmap Image" r:id="rId4" imgW="1790476" imgH="4001058" progId="PBrush">
                  <p:embed/>
                </p:oleObj>
              </mc:Choice>
              <mc:Fallback>
                <p:oleObj name="Bitmap Image" r:id="rId4" imgW="1790476" imgH="4001058" progId="PBrush">
                  <p:embed/>
                  <p:pic>
                    <p:nvPicPr>
                      <p:cNvPr id="0" name="Content Placeholder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457200"/>
                        <a:ext cx="2262187"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txBox="1">
            <a:spLocks noChangeArrowheads="1"/>
          </p:cNvSpPr>
          <p:nvPr/>
        </p:nvSpPr>
        <p:spPr>
          <a:xfrm>
            <a:off x="0" y="1295400"/>
            <a:ext cx="4876800" cy="5334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Media penyimpan data yang bisa dihapus dan ditulis kembali.</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Isinya berupa pita yang dapat menyimpan efek magnet.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Data disimpan dengan cara memagnetisasi pita dimana pola medan magnet tertentu merepresentasikan bit 1 dan pola lawan medan magnet merepresentasikan bit 0</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Pembacaan data dan penyimpanan data sama caranya dengan harddisk</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Sudah jarang digunakan</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 Box 6"/>
          <p:cNvSpPr txBox="1">
            <a:spLocks noChangeArrowheads="1"/>
          </p:cNvSpPr>
          <p:nvPr/>
        </p:nvSpPr>
        <p:spPr bwMode="auto">
          <a:xfrm>
            <a:off x="7010400" y="493713"/>
            <a:ext cx="2139950" cy="366712"/>
          </a:xfrm>
          <a:prstGeom prst="rect">
            <a:avLst/>
          </a:prstGeom>
          <a:noFill/>
          <a:ln w="9525">
            <a:noFill/>
            <a:miter lim="800000"/>
            <a:headEnd/>
            <a:tailEnd/>
          </a:ln>
          <a:effectLst/>
        </p:spPr>
        <p:txBody>
          <a:bodyPr wrap="none">
            <a:spAutoFit/>
          </a:bodyPr>
          <a:lstStyle/>
          <a:p>
            <a:r>
              <a:rPr lang="en-US"/>
              <a:t>Write Protected tab</a:t>
            </a:r>
          </a:p>
        </p:txBody>
      </p:sp>
      <p:sp>
        <p:nvSpPr>
          <p:cNvPr id="8" name="Text Box 7"/>
          <p:cNvSpPr txBox="1">
            <a:spLocks noChangeArrowheads="1"/>
          </p:cNvSpPr>
          <p:nvPr/>
        </p:nvSpPr>
        <p:spPr bwMode="auto">
          <a:xfrm>
            <a:off x="7010400" y="874713"/>
            <a:ext cx="603250" cy="366712"/>
          </a:xfrm>
          <a:prstGeom prst="rect">
            <a:avLst/>
          </a:prstGeom>
          <a:noFill/>
          <a:ln w="9525">
            <a:noFill/>
            <a:miter lim="800000"/>
            <a:headEnd/>
            <a:tailEnd/>
          </a:ln>
          <a:effectLst/>
        </p:spPr>
        <p:txBody>
          <a:bodyPr wrap="none">
            <a:spAutoFit/>
          </a:bodyPr>
          <a:lstStyle/>
          <a:p>
            <a:r>
              <a:rPr lang="en-US"/>
              <a:t>Hub</a:t>
            </a:r>
          </a:p>
        </p:txBody>
      </p:sp>
      <p:sp>
        <p:nvSpPr>
          <p:cNvPr id="9" name="Text Box 8"/>
          <p:cNvSpPr txBox="1">
            <a:spLocks noChangeArrowheads="1"/>
          </p:cNvSpPr>
          <p:nvPr/>
        </p:nvSpPr>
        <p:spPr bwMode="auto">
          <a:xfrm>
            <a:off x="7010400" y="1255713"/>
            <a:ext cx="920750" cy="366712"/>
          </a:xfrm>
          <a:prstGeom prst="rect">
            <a:avLst/>
          </a:prstGeom>
          <a:noFill/>
          <a:ln w="9525">
            <a:noFill/>
            <a:miter lim="800000"/>
            <a:headEnd/>
            <a:tailEnd/>
          </a:ln>
          <a:effectLst/>
        </p:spPr>
        <p:txBody>
          <a:bodyPr wrap="none">
            <a:spAutoFit/>
          </a:bodyPr>
          <a:lstStyle/>
          <a:p>
            <a:r>
              <a:rPr lang="en-US"/>
              <a:t>Shutter</a:t>
            </a:r>
          </a:p>
        </p:txBody>
      </p:sp>
      <p:sp>
        <p:nvSpPr>
          <p:cNvPr id="10" name="Text Box 9"/>
          <p:cNvSpPr txBox="1">
            <a:spLocks noChangeArrowheads="1"/>
          </p:cNvSpPr>
          <p:nvPr/>
        </p:nvSpPr>
        <p:spPr bwMode="auto">
          <a:xfrm>
            <a:off x="7010400" y="1789113"/>
            <a:ext cx="1758950" cy="366712"/>
          </a:xfrm>
          <a:prstGeom prst="rect">
            <a:avLst/>
          </a:prstGeom>
          <a:noFill/>
          <a:ln w="9525">
            <a:noFill/>
            <a:miter lim="800000"/>
            <a:headEnd/>
            <a:tailEnd/>
          </a:ln>
          <a:effectLst/>
        </p:spPr>
        <p:txBody>
          <a:bodyPr wrap="none">
            <a:spAutoFit/>
          </a:bodyPr>
          <a:lstStyle/>
          <a:p>
            <a:r>
              <a:rPr lang="en-US"/>
              <a:t>Plastic Housing</a:t>
            </a:r>
          </a:p>
        </p:txBody>
      </p:sp>
      <p:sp>
        <p:nvSpPr>
          <p:cNvPr id="11" name="Text Box 10"/>
          <p:cNvSpPr txBox="1">
            <a:spLocks noChangeArrowheads="1"/>
          </p:cNvSpPr>
          <p:nvPr/>
        </p:nvSpPr>
        <p:spPr bwMode="auto">
          <a:xfrm>
            <a:off x="6994525" y="2479675"/>
            <a:ext cx="781050" cy="366713"/>
          </a:xfrm>
          <a:prstGeom prst="rect">
            <a:avLst/>
          </a:prstGeom>
          <a:noFill/>
          <a:ln w="9525">
            <a:noFill/>
            <a:miter lim="800000"/>
            <a:headEnd/>
            <a:tailEnd/>
          </a:ln>
          <a:effectLst/>
        </p:spPr>
        <p:txBody>
          <a:bodyPr wrap="none">
            <a:spAutoFit/>
          </a:bodyPr>
          <a:lstStyle/>
          <a:p>
            <a:pPr eaLnBrk="0" hangingPunct="0"/>
            <a:r>
              <a:rPr lang="en-US">
                <a:latin typeface="Comic Sans MS" pitchFamily="66" charset="0"/>
              </a:rPr>
              <a:t>paper</a:t>
            </a:r>
          </a:p>
        </p:txBody>
      </p:sp>
      <p:sp>
        <p:nvSpPr>
          <p:cNvPr id="12" name="Text Box 11"/>
          <p:cNvSpPr txBox="1">
            <a:spLocks noChangeArrowheads="1"/>
          </p:cNvSpPr>
          <p:nvPr/>
        </p:nvSpPr>
        <p:spPr bwMode="auto">
          <a:xfrm>
            <a:off x="6994525" y="3394075"/>
            <a:ext cx="1698625" cy="366713"/>
          </a:xfrm>
          <a:prstGeom prst="rect">
            <a:avLst/>
          </a:prstGeom>
          <a:noFill/>
          <a:ln w="9525">
            <a:noFill/>
            <a:miter lim="800000"/>
            <a:headEnd/>
            <a:tailEnd/>
          </a:ln>
          <a:effectLst/>
        </p:spPr>
        <p:txBody>
          <a:bodyPr wrap="none">
            <a:spAutoFit/>
          </a:bodyPr>
          <a:lstStyle/>
          <a:p>
            <a:pPr eaLnBrk="0" hangingPunct="0"/>
            <a:r>
              <a:rPr lang="en-US">
                <a:latin typeface="Comic Sans MS" pitchFamily="66" charset="0"/>
              </a:rPr>
              <a:t>Magnetic tape</a:t>
            </a:r>
          </a:p>
        </p:txBody>
      </p:sp>
      <p:sp>
        <p:nvSpPr>
          <p:cNvPr id="13" name="Text Box 12"/>
          <p:cNvSpPr txBox="1">
            <a:spLocks noChangeArrowheads="1"/>
          </p:cNvSpPr>
          <p:nvPr/>
        </p:nvSpPr>
        <p:spPr bwMode="auto">
          <a:xfrm>
            <a:off x="7070725" y="4537075"/>
            <a:ext cx="876300" cy="366713"/>
          </a:xfrm>
          <a:prstGeom prst="rect">
            <a:avLst/>
          </a:prstGeom>
          <a:noFill/>
          <a:ln w="9525">
            <a:noFill/>
            <a:miter lim="800000"/>
            <a:headEnd/>
            <a:tailEnd/>
          </a:ln>
          <a:effectLst/>
        </p:spPr>
        <p:txBody>
          <a:bodyPr wrap="none">
            <a:spAutoFit/>
          </a:bodyPr>
          <a:lstStyle/>
          <a:p>
            <a:pPr eaLnBrk="0" hangingPunct="0"/>
            <a:r>
              <a:rPr lang="en-US">
                <a:latin typeface="Comic Sans MS" pitchFamily="66" charset="0"/>
              </a:rPr>
              <a:t>sector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429000" y="304800"/>
            <a:ext cx="5486400" cy="762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effectLst/>
                <a:uLnTx/>
                <a:uFillTx/>
                <a:latin typeface="+mj-lt"/>
                <a:ea typeface="+mj-ea"/>
                <a:cs typeface="+mj-cs"/>
              </a:rPr>
              <a:t>PENGERTIAN DASAR </a:t>
            </a:r>
          </a:p>
        </p:txBody>
      </p:sp>
      <p:sp>
        <p:nvSpPr>
          <p:cNvPr id="5" name="Rectangle 3"/>
          <p:cNvSpPr txBox="1">
            <a:spLocks noChangeArrowheads="1"/>
          </p:cNvSpPr>
          <p:nvPr/>
        </p:nvSpPr>
        <p:spPr bwMode="auto">
          <a:xfrm>
            <a:off x="457200" y="1600200"/>
            <a:ext cx="518160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Komputer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serangkaian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ataupun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sekelompok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mesin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elektronik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terdiri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ribuan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bahkan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jutaan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komponen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dapat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saling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bekerja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sama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serta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membentuk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sebuah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sistem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kerja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rapi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teliti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Sistem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kemudian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dapat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digunakan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untuk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melaksanakan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serangkaian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pekerjaan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secara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otomatis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berdasar</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urutan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instruksi</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ataupun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program yang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diberikan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kepadanya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6" name="Picture 4" descr="comix012"/>
          <p:cNvPicPr>
            <a:picLocks noChangeAspect="1" noChangeArrowheads="1"/>
          </p:cNvPicPr>
          <p:nvPr/>
        </p:nvPicPr>
        <p:blipFill>
          <a:blip r:embed="rId2">
            <a:clrChange>
              <a:clrFrom>
                <a:srgbClr val="FFFFFF"/>
              </a:clrFrom>
              <a:clrTo>
                <a:srgbClr val="FFFFFF">
                  <a:alpha val="0"/>
                </a:srgbClr>
              </a:clrTo>
            </a:clrChange>
            <a:lum bright="-42000"/>
          </a:blip>
          <a:srcRect/>
          <a:stretch>
            <a:fillRect/>
          </a:stretch>
        </p:blipFill>
        <p:spPr bwMode="auto">
          <a:xfrm>
            <a:off x="5410200" y="2057400"/>
            <a:ext cx="3276600" cy="314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a:t>
            </a:r>
            <a:endParaRPr lang="en-US" dirty="0"/>
          </a:p>
        </p:txBody>
      </p:sp>
      <p:graphicFrame>
        <p:nvGraphicFramePr>
          <p:cNvPr id="4" name="Object 2"/>
          <p:cNvGraphicFramePr>
            <a:graphicFrameLocks noGrp="1" noChangeAspect="1"/>
          </p:cNvGraphicFramePr>
          <p:nvPr>
            <p:ph idx="1"/>
          </p:nvPr>
        </p:nvGraphicFramePr>
        <p:xfrm>
          <a:off x="4848225" y="3098800"/>
          <a:ext cx="3906838" cy="2487613"/>
        </p:xfrm>
        <a:graphic>
          <a:graphicData uri="http://schemas.openxmlformats.org/presentationml/2006/ole">
            <mc:AlternateContent xmlns:mc="http://schemas.openxmlformats.org/markup-compatibility/2006">
              <mc:Choice xmlns:v="urn:schemas-microsoft-com:vml" Requires="v">
                <p:oleObj spid="_x0000_s8196" name="Bitmap Image" r:id="rId3" imgW="3381847" imgH="2152951" progId="PBrush">
                  <p:embed/>
                </p:oleObj>
              </mc:Choice>
              <mc:Fallback>
                <p:oleObj name="Bitmap Image" r:id="rId3" imgW="3381847" imgH="2152951"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225" y="3098800"/>
                        <a:ext cx="3906838"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txBox="1">
            <a:spLocks noChangeArrowheads="1"/>
          </p:cNvSpPr>
          <p:nvPr/>
        </p:nvSpPr>
        <p:spPr>
          <a:xfrm>
            <a:off x="457200" y="1981200"/>
            <a:ext cx="7088188"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Berfungsi untuk menginputkan data atau perintah ke komputer</a:t>
            </a:r>
          </a:p>
          <a:p>
            <a:pPr marL="342900" marR="0" lvl="0" indent="-342900" algn="l" defTabSz="914400" rtl="0" eaLnBrk="1" fontAlgn="auto" latinLnBrk="0" hangingPunct="1">
              <a:lnSpc>
                <a:spcPct val="65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Ketika tombol ditekan,</a:t>
            </a:r>
          </a:p>
          <a:p>
            <a:pPr marL="342900" marR="0" lvl="0" indent="-342900" algn="l" defTabSz="914400" rtl="0" eaLnBrk="1" fontAlgn="auto" latinLnBrk="0" hangingPunct="1">
              <a:lnSpc>
                <a:spcPct val="65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keyboard akan mengirimkan </a:t>
            </a:r>
          </a:p>
          <a:p>
            <a:pPr marL="342900" marR="0" lvl="0" indent="-342900" algn="l" defTabSz="914400" rtl="0" eaLnBrk="1" fontAlgn="auto" latinLnBrk="0" hangingPunct="1">
              <a:lnSpc>
                <a:spcPct val="65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data deretan bit tertentu</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Setiap tombol mengirim</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deretan data bit yang ‘unik’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Biasanya menggunakan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kode ASCII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Mouse</a:t>
            </a:r>
            <a:endParaRPr lang="en-US" dirty="0"/>
          </a:p>
        </p:txBody>
      </p:sp>
      <p:pic>
        <p:nvPicPr>
          <p:cNvPr id="4" name="Picture 2" descr="mouse kabel"/>
          <p:cNvPicPr>
            <a:picLocks noGrp="1" noChangeAspect="1" noChangeArrowheads="1"/>
          </p:cNvPicPr>
          <p:nvPr>
            <p:ph idx="1"/>
          </p:nvPr>
        </p:nvPicPr>
        <p:blipFill>
          <a:blip r:embed="rId2"/>
          <a:srcRect/>
          <a:stretch>
            <a:fillRect/>
          </a:stretch>
        </p:blipFill>
        <p:spPr>
          <a:xfrm>
            <a:off x="4405313" y="1524000"/>
            <a:ext cx="4510087" cy="5257800"/>
          </a:xfrm>
          <a:prstGeom prst="rect">
            <a:avLst/>
          </a:prstGeom>
          <a:noFill/>
          <a:ln/>
        </p:spPr>
      </p:pic>
      <p:sp>
        <p:nvSpPr>
          <p:cNvPr id="5" name="Rectangle 4"/>
          <p:cNvSpPr txBox="1">
            <a:spLocks noChangeArrowheads="1"/>
          </p:cNvSpPr>
          <p:nvPr/>
        </p:nvSpPr>
        <p:spPr>
          <a:xfrm>
            <a:off x="457200" y="1981200"/>
            <a:ext cx="4038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Mouse berfungsi untuk memasukkan perintah ke dalam komputer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Termasuk perangkat input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t>
            </a:r>
            <a:r>
              <a:rPr lang="en-US" dirty="0" err="1" smtClean="0"/>
              <a:t>elanjutnya</a:t>
            </a:r>
            <a:endParaRPr lang="en-US" dirty="0"/>
          </a:p>
        </p:txBody>
      </p:sp>
      <p:pic>
        <p:nvPicPr>
          <p:cNvPr id="4" name="Picture 2" descr="wireless mouse"/>
          <p:cNvPicPr>
            <a:picLocks noGrp="1" noChangeAspect="1" noChangeArrowheads="1"/>
          </p:cNvPicPr>
          <p:nvPr>
            <p:ph idx="1"/>
          </p:nvPr>
        </p:nvPicPr>
        <p:blipFill>
          <a:blip r:embed="rId2"/>
          <a:srcRect/>
          <a:stretch>
            <a:fillRect/>
          </a:stretch>
        </p:blipFill>
        <p:spPr>
          <a:xfrm>
            <a:off x="4419600" y="2171700"/>
            <a:ext cx="4114800" cy="4686300"/>
          </a:xfrm>
          <a:prstGeom prst="rect">
            <a:avLst/>
          </a:prstGeom>
          <a:noFill/>
          <a:ln/>
        </p:spPr>
      </p:pic>
      <p:sp>
        <p:nvSpPr>
          <p:cNvPr id="5" name="Rectangle 4"/>
          <p:cNvSpPr txBox="1">
            <a:spLocks noChangeArrowheads="1"/>
          </p:cNvSpPr>
          <p:nvPr/>
        </p:nvSpPr>
        <p:spPr>
          <a:xfrm>
            <a:off x="457200" y="1981200"/>
            <a:ext cx="57150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Mouse wireless pada port USB</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38200"/>
          </a:xfrm>
        </p:spPr>
        <p:txBody>
          <a:bodyPr/>
          <a:lstStyle/>
          <a:p>
            <a:r>
              <a:rPr lang="en-US" dirty="0" err="1" smtClean="0"/>
              <a:t>Hirarki</a:t>
            </a:r>
            <a:r>
              <a:rPr lang="en-US" dirty="0" smtClean="0"/>
              <a:t> </a:t>
            </a:r>
            <a:r>
              <a:rPr lang="en-US" dirty="0" err="1" smtClean="0"/>
              <a:t>Prosesor</a:t>
            </a:r>
            <a:r>
              <a:rPr lang="en-US" dirty="0" smtClean="0"/>
              <a:t> Intel </a:t>
            </a:r>
            <a:r>
              <a:rPr lang="en-US" dirty="0" err="1" smtClean="0"/>
              <a:t>dan</a:t>
            </a:r>
            <a:r>
              <a:rPr lang="en-US" dirty="0" smtClean="0"/>
              <a:t> AMD</a:t>
            </a:r>
            <a:endParaRPr lang="en-US" dirty="0"/>
          </a:p>
        </p:txBody>
      </p:sp>
      <p:pic>
        <p:nvPicPr>
          <p:cNvPr id="54276" name="Picture 4" descr="http://alatest.com/blog/wp-content/uploads/2011/04/Gaming-CPU-hierarchy-chart.jpg"/>
          <p:cNvPicPr>
            <a:picLocks noChangeAspect="1" noChangeArrowheads="1"/>
          </p:cNvPicPr>
          <p:nvPr/>
        </p:nvPicPr>
        <p:blipFill>
          <a:blip r:embed="rId2"/>
          <a:srcRect/>
          <a:stretch>
            <a:fillRect/>
          </a:stretch>
        </p:blipFill>
        <p:spPr bwMode="auto">
          <a:xfrm>
            <a:off x="1743075" y="838200"/>
            <a:ext cx="5572125" cy="590550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Bagian-bagian</a:t>
            </a:r>
            <a:r>
              <a:rPr lang="en-US" dirty="0" smtClean="0"/>
              <a:t> </a:t>
            </a:r>
            <a:r>
              <a:rPr lang="en-US" dirty="0" err="1" smtClean="0"/>
              <a:t>Mainboard</a:t>
            </a:r>
            <a:endParaRPr lang="en-US" dirty="0"/>
          </a:p>
        </p:txBody>
      </p:sp>
      <p:pic>
        <p:nvPicPr>
          <p:cNvPr id="4" name="Picture 2" descr="http://4.bp.blogspot.com/-Z3IaHYfHWA4/T_aXY4upHII/AAAAAAAABBU/yUQi4Z4vW7s/s1600/Bagian-bagian+Motherboard.jpg"/>
          <p:cNvPicPr>
            <a:picLocks noChangeAspect="1" noChangeArrowheads="1"/>
          </p:cNvPicPr>
          <p:nvPr/>
        </p:nvPicPr>
        <p:blipFill>
          <a:blip r:embed="rId2"/>
          <a:srcRect/>
          <a:stretch>
            <a:fillRect/>
          </a:stretch>
        </p:blipFill>
        <p:spPr bwMode="auto">
          <a:xfrm>
            <a:off x="1760500" y="1219200"/>
            <a:ext cx="6011900" cy="5334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Selanjutnya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solidFill>
                  <a:schemeClr val="tx1"/>
                </a:solidFill>
              </a:rPr>
              <a:t>A.  PCI SLOT</a:t>
            </a:r>
            <a:r>
              <a:rPr lang="en-US" dirty="0" smtClean="0">
                <a:solidFill>
                  <a:schemeClr val="tx1"/>
                </a:solidFill>
              </a:rPr>
              <a:t> </a:t>
            </a:r>
          </a:p>
          <a:p>
            <a:pPr>
              <a:buNone/>
            </a:pPr>
            <a:r>
              <a:rPr lang="en-US" dirty="0" smtClean="0">
                <a:solidFill>
                  <a:schemeClr val="tx1"/>
                </a:solidFill>
              </a:rPr>
              <a:t>PCI Slot </a:t>
            </a:r>
            <a:r>
              <a:rPr lang="en-US" dirty="0" err="1" smtClean="0">
                <a:solidFill>
                  <a:schemeClr val="tx1"/>
                </a:solidFill>
              </a:rPr>
              <a:t>merupakan</a:t>
            </a:r>
            <a:r>
              <a:rPr lang="en-US" dirty="0" smtClean="0">
                <a:solidFill>
                  <a:schemeClr val="tx1"/>
                </a:solidFill>
              </a:rPr>
              <a:t> slot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memasang</a:t>
            </a:r>
            <a:r>
              <a:rPr lang="en-US" dirty="0" smtClean="0">
                <a:solidFill>
                  <a:schemeClr val="tx1"/>
                </a:solidFill>
              </a:rPr>
              <a:t> </a:t>
            </a:r>
            <a:r>
              <a:rPr lang="en-US" dirty="0" err="1" smtClean="0">
                <a:solidFill>
                  <a:schemeClr val="tx1"/>
                </a:solidFill>
              </a:rPr>
              <a:t>kartu</a:t>
            </a:r>
            <a:r>
              <a:rPr lang="en-US" dirty="0" smtClean="0">
                <a:solidFill>
                  <a:schemeClr val="tx1"/>
                </a:solidFill>
              </a:rPr>
              <a:t> </a:t>
            </a:r>
            <a:r>
              <a:rPr lang="en-US" dirty="0" err="1" smtClean="0">
                <a:solidFill>
                  <a:schemeClr val="tx1"/>
                </a:solidFill>
              </a:rPr>
              <a:t>tertentu</a:t>
            </a:r>
            <a:r>
              <a:rPr lang="en-US" dirty="0" smtClean="0">
                <a:solidFill>
                  <a:schemeClr val="tx1"/>
                </a:solidFill>
              </a:rPr>
              <a:t>.</a:t>
            </a:r>
          </a:p>
          <a:p>
            <a:pPr>
              <a:buNone/>
            </a:pPr>
            <a:r>
              <a:rPr lang="en-US" dirty="0" smtClean="0">
                <a:solidFill>
                  <a:schemeClr val="tx1"/>
                </a:solidFill>
              </a:rPr>
              <a:t> </a:t>
            </a:r>
          </a:p>
          <a:p>
            <a:pPr>
              <a:buNone/>
            </a:pPr>
            <a:r>
              <a:rPr lang="en-US" b="1" i="1" dirty="0" smtClean="0">
                <a:solidFill>
                  <a:schemeClr val="tx1"/>
                </a:solidFill>
              </a:rPr>
              <a:t>A1. PCI 1, PCI 2, </a:t>
            </a:r>
            <a:r>
              <a:rPr lang="en-US" b="1" i="1" dirty="0" err="1" smtClean="0">
                <a:solidFill>
                  <a:schemeClr val="tx1"/>
                </a:solidFill>
              </a:rPr>
              <a:t>dan</a:t>
            </a:r>
            <a:r>
              <a:rPr lang="en-US" b="1" i="1" dirty="0" smtClean="0">
                <a:solidFill>
                  <a:schemeClr val="tx1"/>
                </a:solidFill>
              </a:rPr>
              <a:t> PCI 3</a:t>
            </a:r>
            <a:r>
              <a:rPr lang="en-US" dirty="0" smtClean="0">
                <a:solidFill>
                  <a:schemeClr val="tx1"/>
                </a:solidFill>
              </a:rPr>
              <a:t> </a:t>
            </a:r>
            <a:r>
              <a:rPr lang="en-US" dirty="0" err="1" smtClean="0">
                <a:solidFill>
                  <a:schemeClr val="tx1"/>
                </a:solidFill>
              </a:rPr>
              <a:t>merupakan</a:t>
            </a:r>
            <a:r>
              <a:rPr lang="en-US" dirty="0" smtClean="0">
                <a:solidFill>
                  <a:schemeClr val="tx1"/>
                </a:solidFill>
              </a:rPr>
              <a:t> slot </a:t>
            </a:r>
            <a:r>
              <a:rPr lang="en-US" dirty="0" err="1" smtClean="0">
                <a:solidFill>
                  <a:schemeClr val="tx1"/>
                </a:solidFill>
              </a:rPr>
              <a:t>umum</a:t>
            </a:r>
            <a:r>
              <a:rPr lang="en-US" dirty="0" smtClean="0">
                <a:solidFill>
                  <a:schemeClr val="tx1"/>
                </a:solidFill>
              </a:rPr>
              <a:t> yang </a:t>
            </a:r>
            <a:r>
              <a:rPr lang="en-US" dirty="0" err="1" smtClean="0">
                <a:solidFill>
                  <a:schemeClr val="tx1"/>
                </a:solidFill>
              </a:rPr>
              <a:t>biasanya</a:t>
            </a:r>
            <a:r>
              <a:rPr lang="en-US" dirty="0" smtClean="0">
                <a:solidFill>
                  <a:schemeClr val="tx1"/>
                </a:solidFill>
              </a:rPr>
              <a:t> </a:t>
            </a:r>
            <a:r>
              <a:rPr lang="en-US" dirty="0" err="1" smtClean="0">
                <a:solidFill>
                  <a:schemeClr val="tx1"/>
                </a:solidFill>
              </a:rPr>
              <a:t>digunakan</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memasang</a:t>
            </a:r>
            <a:r>
              <a:rPr lang="en-US" dirty="0" smtClean="0">
                <a:solidFill>
                  <a:schemeClr val="tx1"/>
                </a:solidFill>
              </a:rPr>
              <a:t> </a:t>
            </a:r>
            <a:r>
              <a:rPr lang="en-US" dirty="0" err="1" smtClean="0">
                <a:solidFill>
                  <a:schemeClr val="tx1"/>
                </a:solidFill>
              </a:rPr>
              <a:t>kartu</a:t>
            </a:r>
            <a:r>
              <a:rPr lang="en-US" dirty="0" smtClean="0">
                <a:solidFill>
                  <a:schemeClr val="tx1"/>
                </a:solidFill>
              </a:rPr>
              <a:t> LAN, Audio, </a:t>
            </a:r>
            <a:r>
              <a:rPr lang="en-US" dirty="0" err="1" smtClean="0">
                <a:solidFill>
                  <a:schemeClr val="tx1"/>
                </a:solidFill>
              </a:rPr>
              <a:t>dll</a:t>
            </a:r>
            <a:endParaRPr lang="en-US" dirty="0" smtClean="0">
              <a:solidFill>
                <a:schemeClr val="tx1"/>
              </a:solidFill>
            </a:endParaRPr>
          </a:p>
          <a:p>
            <a:pPr>
              <a:buNone/>
            </a:pPr>
            <a:r>
              <a:rPr lang="en-US" dirty="0" smtClean="0">
                <a:solidFill>
                  <a:schemeClr val="tx1"/>
                </a:solidFill>
              </a:rPr>
              <a:t> </a:t>
            </a:r>
          </a:p>
          <a:p>
            <a:pPr>
              <a:buNone/>
            </a:pPr>
            <a:r>
              <a:rPr lang="en-US" b="1" i="1" dirty="0" smtClean="0">
                <a:solidFill>
                  <a:schemeClr val="tx1"/>
                </a:solidFill>
              </a:rPr>
              <a:t>A2. PCI Express  x1</a:t>
            </a:r>
            <a:r>
              <a:rPr lang="en-US" dirty="0" smtClean="0">
                <a:solidFill>
                  <a:schemeClr val="tx1"/>
                </a:solidFill>
              </a:rPr>
              <a:t>, PCI Express 2, </a:t>
            </a:r>
            <a:r>
              <a:rPr lang="en-US" dirty="0" err="1" smtClean="0">
                <a:solidFill>
                  <a:schemeClr val="tx1"/>
                </a:solidFill>
              </a:rPr>
              <a:t>dan</a:t>
            </a:r>
            <a:r>
              <a:rPr lang="en-US" dirty="0" smtClean="0">
                <a:solidFill>
                  <a:schemeClr val="tx1"/>
                </a:solidFill>
              </a:rPr>
              <a:t> PCI Express 3 </a:t>
            </a:r>
            <a:r>
              <a:rPr lang="en-US" dirty="0" err="1" smtClean="0">
                <a:solidFill>
                  <a:schemeClr val="tx1"/>
                </a:solidFill>
              </a:rPr>
              <a:t>merupakan</a:t>
            </a:r>
            <a:r>
              <a:rPr lang="en-US" dirty="0" smtClean="0">
                <a:solidFill>
                  <a:schemeClr val="tx1"/>
                </a:solidFill>
              </a:rPr>
              <a:t> slot yang </a:t>
            </a:r>
            <a:r>
              <a:rPr lang="en-US" dirty="0" err="1" smtClean="0">
                <a:solidFill>
                  <a:schemeClr val="tx1"/>
                </a:solidFill>
              </a:rPr>
              <a:t>dapat</a:t>
            </a:r>
            <a:r>
              <a:rPr lang="en-US" dirty="0" smtClean="0">
                <a:solidFill>
                  <a:schemeClr val="tx1"/>
                </a:solidFill>
              </a:rPr>
              <a:t> </a:t>
            </a:r>
            <a:r>
              <a:rPr lang="en-US" dirty="0" err="1" smtClean="0">
                <a:solidFill>
                  <a:schemeClr val="tx1"/>
                </a:solidFill>
              </a:rPr>
              <a:t>dipasangi</a:t>
            </a:r>
            <a:r>
              <a:rPr lang="en-US" dirty="0" smtClean="0">
                <a:solidFill>
                  <a:schemeClr val="tx1"/>
                </a:solidFill>
              </a:rPr>
              <a:t> </a:t>
            </a:r>
            <a:r>
              <a:rPr lang="en-US" dirty="0" err="1" smtClean="0">
                <a:solidFill>
                  <a:schemeClr val="tx1"/>
                </a:solidFill>
              </a:rPr>
              <a:t>kartu</a:t>
            </a:r>
            <a:r>
              <a:rPr lang="en-US" dirty="0" smtClean="0">
                <a:solidFill>
                  <a:schemeClr val="tx1"/>
                </a:solidFill>
              </a:rPr>
              <a:t> </a:t>
            </a:r>
            <a:r>
              <a:rPr lang="en-US" dirty="0" err="1" smtClean="0">
                <a:solidFill>
                  <a:schemeClr val="tx1"/>
                </a:solidFill>
              </a:rPr>
              <a:t>selain</a:t>
            </a:r>
            <a:r>
              <a:rPr lang="en-US" dirty="0" smtClean="0">
                <a:solidFill>
                  <a:schemeClr val="tx1"/>
                </a:solidFill>
              </a:rPr>
              <a:t> VGA</a:t>
            </a:r>
          </a:p>
          <a:p>
            <a:endParaRPr lang="en-US" dirty="0" smtClean="0">
              <a:solidFill>
                <a:schemeClr val="tx1"/>
              </a:solidFill>
            </a:endParaRPr>
          </a:p>
          <a:p>
            <a:pPr>
              <a:buNone/>
            </a:pPr>
            <a:r>
              <a:rPr lang="en-US" b="1" i="1" dirty="0" smtClean="0">
                <a:solidFill>
                  <a:schemeClr val="tx1"/>
                </a:solidFill>
              </a:rPr>
              <a:t>A3. PCI Express X 16</a:t>
            </a:r>
            <a:r>
              <a:rPr lang="en-US" dirty="0" smtClean="0">
                <a:solidFill>
                  <a:schemeClr val="tx1"/>
                </a:solidFill>
              </a:rPr>
              <a:t> </a:t>
            </a:r>
            <a:r>
              <a:rPr lang="en-US" dirty="0" err="1" smtClean="0">
                <a:solidFill>
                  <a:schemeClr val="tx1"/>
                </a:solidFill>
              </a:rPr>
              <a:t>merupakan</a:t>
            </a:r>
            <a:r>
              <a:rPr lang="en-US" dirty="0" smtClean="0">
                <a:solidFill>
                  <a:schemeClr val="tx1"/>
                </a:solidFill>
              </a:rPr>
              <a:t> slot </a:t>
            </a:r>
            <a:r>
              <a:rPr lang="en-US" dirty="0" err="1" smtClean="0">
                <a:solidFill>
                  <a:schemeClr val="tx1"/>
                </a:solidFill>
              </a:rPr>
              <a:t>khusus</a:t>
            </a:r>
            <a:r>
              <a:rPr lang="en-US" dirty="0" smtClean="0">
                <a:solidFill>
                  <a:schemeClr val="tx1"/>
                </a:solidFill>
              </a:rPr>
              <a:t> yang </a:t>
            </a:r>
            <a:r>
              <a:rPr lang="en-US" dirty="0" err="1" smtClean="0">
                <a:solidFill>
                  <a:schemeClr val="tx1"/>
                </a:solidFill>
              </a:rPr>
              <a:t>dapat</a:t>
            </a:r>
            <a:r>
              <a:rPr lang="en-US" dirty="0" smtClean="0">
                <a:solidFill>
                  <a:schemeClr val="tx1"/>
                </a:solidFill>
              </a:rPr>
              <a:t> </a:t>
            </a:r>
            <a:r>
              <a:rPr lang="en-US" dirty="0" err="1" smtClean="0">
                <a:solidFill>
                  <a:schemeClr val="tx1"/>
                </a:solidFill>
              </a:rPr>
              <a:t>di</a:t>
            </a:r>
            <a:r>
              <a:rPr lang="en-US" dirty="0" smtClean="0">
                <a:solidFill>
                  <a:schemeClr val="tx1"/>
                </a:solidFill>
              </a:rPr>
              <a:t> </a:t>
            </a:r>
            <a:r>
              <a:rPr lang="en-US" dirty="0" err="1" smtClean="0">
                <a:solidFill>
                  <a:schemeClr val="tx1"/>
                </a:solidFill>
              </a:rPr>
              <a:t>pasangi</a:t>
            </a:r>
            <a:r>
              <a:rPr lang="en-US" dirty="0" smtClean="0">
                <a:solidFill>
                  <a:schemeClr val="tx1"/>
                </a:solidFill>
              </a:rPr>
              <a:t> </a:t>
            </a:r>
            <a:r>
              <a:rPr lang="en-US" dirty="0" err="1" smtClean="0">
                <a:solidFill>
                  <a:schemeClr val="tx1"/>
                </a:solidFill>
              </a:rPr>
              <a:t>kartu</a:t>
            </a:r>
            <a:r>
              <a:rPr lang="en-US" dirty="0" smtClean="0">
                <a:solidFill>
                  <a:schemeClr val="tx1"/>
                </a:solidFill>
              </a:rPr>
              <a:t> VGA </a:t>
            </a:r>
            <a:r>
              <a:rPr lang="en-US" dirty="0" err="1" smtClean="0">
                <a:solidFill>
                  <a:schemeClr val="tx1"/>
                </a:solidFill>
              </a:rPr>
              <a:t>generasi</a:t>
            </a:r>
            <a:r>
              <a:rPr lang="en-US" dirty="0" smtClean="0">
                <a:solidFill>
                  <a:schemeClr val="tx1"/>
                </a:solidFill>
              </a:rPr>
              <a:t> </a:t>
            </a:r>
            <a:r>
              <a:rPr lang="en-US" dirty="0" err="1" smtClean="0">
                <a:solidFill>
                  <a:schemeClr val="tx1"/>
                </a:solidFill>
              </a:rPr>
              <a:t>terbaru</a:t>
            </a:r>
            <a:endParaRPr lang="en-US" dirty="0" smtClean="0">
              <a:solidFill>
                <a:schemeClr val="tx1"/>
              </a:solidFill>
            </a:endParaRPr>
          </a:p>
          <a:p>
            <a:pPr>
              <a:buNone/>
            </a:pPr>
            <a:r>
              <a:rPr lang="en-US" dirty="0" smtClean="0">
                <a:solidFill>
                  <a:schemeClr val="tx1"/>
                </a:solidFill>
              </a:rPr>
              <a:t> </a:t>
            </a:r>
          </a:p>
          <a:p>
            <a:pPr>
              <a:buNone/>
            </a:pPr>
            <a:r>
              <a:rPr lang="en-US" b="1" dirty="0" smtClean="0">
                <a:solidFill>
                  <a:schemeClr val="tx1"/>
                </a:solidFill>
              </a:rPr>
              <a:t>B.  Back Panel</a:t>
            </a:r>
            <a:endParaRPr lang="en-US" dirty="0" smtClean="0">
              <a:solidFill>
                <a:schemeClr val="tx1"/>
              </a:solidFill>
            </a:endParaRPr>
          </a:p>
          <a:p>
            <a:pPr>
              <a:buNone/>
            </a:pPr>
            <a:r>
              <a:rPr lang="en-US" dirty="0" smtClean="0">
                <a:solidFill>
                  <a:schemeClr val="tx1"/>
                </a:solidFill>
              </a:rPr>
              <a:t> Back panel </a:t>
            </a:r>
            <a:r>
              <a:rPr lang="en-US" dirty="0" err="1" smtClean="0">
                <a:solidFill>
                  <a:schemeClr val="tx1"/>
                </a:solidFill>
              </a:rPr>
              <a:t>merupakan</a:t>
            </a:r>
            <a:r>
              <a:rPr lang="en-US" dirty="0" smtClean="0">
                <a:solidFill>
                  <a:schemeClr val="tx1"/>
                </a:solidFill>
              </a:rPr>
              <a:t> </a:t>
            </a:r>
            <a:r>
              <a:rPr lang="en-US" dirty="0" err="1" smtClean="0">
                <a:solidFill>
                  <a:schemeClr val="tx1"/>
                </a:solidFill>
              </a:rPr>
              <a:t>kumpulan</a:t>
            </a:r>
            <a:r>
              <a:rPr lang="en-US" dirty="0" smtClean="0">
                <a:solidFill>
                  <a:schemeClr val="tx1"/>
                </a:solidFill>
              </a:rPr>
              <a:t> port yang </a:t>
            </a:r>
            <a:r>
              <a:rPr lang="en-US" dirty="0" err="1" smtClean="0">
                <a:solidFill>
                  <a:schemeClr val="tx1"/>
                </a:solidFill>
              </a:rPr>
              <a:t>berada</a:t>
            </a:r>
            <a:r>
              <a:rPr lang="en-US" dirty="0" smtClean="0">
                <a:solidFill>
                  <a:schemeClr val="tx1"/>
                </a:solidFill>
              </a:rPr>
              <a:t> </a:t>
            </a:r>
            <a:r>
              <a:rPr lang="en-US" dirty="0" err="1" smtClean="0">
                <a:solidFill>
                  <a:schemeClr val="tx1"/>
                </a:solidFill>
              </a:rPr>
              <a:t>di</a:t>
            </a:r>
            <a:r>
              <a:rPr lang="en-US" dirty="0" smtClean="0">
                <a:solidFill>
                  <a:schemeClr val="tx1"/>
                </a:solidFill>
              </a:rPr>
              <a:t> </a:t>
            </a:r>
            <a:r>
              <a:rPr lang="en-US" dirty="0" err="1" smtClean="0">
                <a:solidFill>
                  <a:schemeClr val="tx1"/>
                </a:solidFill>
              </a:rPr>
              <a:t>bagian</a:t>
            </a:r>
            <a:r>
              <a:rPr lang="en-US" dirty="0" smtClean="0">
                <a:solidFill>
                  <a:schemeClr val="tx1"/>
                </a:solidFill>
              </a:rPr>
              <a:t> </a:t>
            </a:r>
            <a:r>
              <a:rPr lang="en-US" dirty="0" err="1" smtClean="0">
                <a:solidFill>
                  <a:schemeClr val="tx1"/>
                </a:solidFill>
              </a:rPr>
              <a:t>belakan</a:t>
            </a:r>
            <a:r>
              <a:rPr lang="en-US" dirty="0" smtClean="0">
                <a:solidFill>
                  <a:schemeClr val="tx1"/>
                </a:solidFill>
              </a:rPr>
              <a:t> pc/</a:t>
            </a:r>
            <a:r>
              <a:rPr lang="en-US" dirty="0" err="1" smtClean="0">
                <a:solidFill>
                  <a:schemeClr val="tx1"/>
                </a:solidFill>
              </a:rPr>
              <a:t>komputer</a:t>
            </a:r>
            <a:r>
              <a:rPr lang="en-US" dirty="0" smtClean="0">
                <a:solidFill>
                  <a:schemeClr val="tx1"/>
                </a:solidFill>
              </a:rPr>
              <a:t> </a:t>
            </a:r>
            <a:r>
              <a:rPr lang="en-US" dirty="0" err="1" smtClean="0">
                <a:solidFill>
                  <a:schemeClr val="tx1"/>
                </a:solidFill>
              </a:rPr>
              <a:t>seperti</a:t>
            </a:r>
            <a:r>
              <a:rPr lang="en-US" dirty="0" smtClean="0">
                <a:solidFill>
                  <a:schemeClr val="tx1"/>
                </a:solidFill>
              </a:rPr>
              <a:t> port PS/2 Mouse, PS/2 Keyboard, Port </a:t>
            </a:r>
            <a:r>
              <a:rPr lang="en-US" dirty="0" err="1" smtClean="0">
                <a:solidFill>
                  <a:schemeClr val="tx1"/>
                </a:solidFill>
              </a:rPr>
              <a:t>Paralel</a:t>
            </a:r>
            <a:r>
              <a:rPr lang="en-US" dirty="0" smtClean="0">
                <a:solidFill>
                  <a:schemeClr val="tx1"/>
                </a:solidFill>
              </a:rPr>
              <a:t>, Port Serial, Port USB </a:t>
            </a:r>
            <a:r>
              <a:rPr lang="en-US" dirty="0" err="1" smtClean="0">
                <a:solidFill>
                  <a:schemeClr val="tx1"/>
                </a:solidFill>
              </a:rPr>
              <a:t>dan</a:t>
            </a:r>
            <a:r>
              <a:rPr lang="en-US" dirty="0" smtClean="0">
                <a:solidFill>
                  <a:schemeClr val="tx1"/>
                </a:solidFill>
              </a:rPr>
              <a:t> lain-lain.</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Selanjutnya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solidFill>
                  <a:schemeClr val="tx1"/>
                </a:solidFill>
              </a:rPr>
              <a:t>C. </a:t>
            </a:r>
            <a:r>
              <a:rPr lang="en-US" b="1" dirty="0" err="1" smtClean="0">
                <a:solidFill>
                  <a:schemeClr val="tx1"/>
                </a:solidFill>
              </a:rPr>
              <a:t>Soket</a:t>
            </a:r>
            <a:r>
              <a:rPr lang="en-US" b="1" dirty="0" smtClean="0">
                <a:solidFill>
                  <a:schemeClr val="tx1"/>
                </a:solidFill>
              </a:rPr>
              <a:t> </a:t>
            </a:r>
            <a:r>
              <a:rPr lang="en-US" b="1" dirty="0" err="1" smtClean="0">
                <a:solidFill>
                  <a:schemeClr val="tx1"/>
                </a:solidFill>
              </a:rPr>
              <a:t>Daya</a:t>
            </a:r>
            <a:r>
              <a:rPr lang="en-US" b="1" dirty="0" smtClean="0">
                <a:solidFill>
                  <a:schemeClr val="tx1"/>
                </a:solidFill>
              </a:rPr>
              <a:t> ATX-12 Volt</a:t>
            </a:r>
            <a:r>
              <a:rPr lang="en-US" dirty="0" smtClean="0">
                <a:solidFill>
                  <a:schemeClr val="tx1"/>
                </a:solidFill>
              </a:rPr>
              <a:t> </a:t>
            </a:r>
            <a:r>
              <a:rPr lang="en-US" dirty="0" err="1" smtClean="0">
                <a:solidFill>
                  <a:schemeClr val="tx1"/>
                </a:solidFill>
              </a:rPr>
              <a:t>untuk</a:t>
            </a:r>
            <a:r>
              <a:rPr lang="en-US" dirty="0" smtClean="0">
                <a:solidFill>
                  <a:schemeClr val="tx1"/>
                </a:solidFill>
              </a:rPr>
              <a:t> </a:t>
            </a:r>
            <a:r>
              <a:rPr lang="en-US" dirty="0" err="1" smtClean="0">
                <a:solidFill>
                  <a:schemeClr val="tx1"/>
                </a:solidFill>
              </a:rPr>
              <a:t>daya</a:t>
            </a:r>
            <a:r>
              <a:rPr lang="en-US" dirty="0" smtClean="0">
                <a:solidFill>
                  <a:schemeClr val="tx1"/>
                </a:solidFill>
              </a:rPr>
              <a:t> </a:t>
            </a:r>
            <a:r>
              <a:rPr lang="en-US" dirty="0" err="1" smtClean="0">
                <a:solidFill>
                  <a:schemeClr val="tx1"/>
                </a:solidFill>
              </a:rPr>
              <a:t>tambahan</a:t>
            </a:r>
            <a:r>
              <a:rPr lang="en-US" dirty="0" smtClean="0">
                <a:solidFill>
                  <a:schemeClr val="tx1"/>
                </a:solidFill>
              </a:rPr>
              <a:t> </a:t>
            </a:r>
            <a:r>
              <a:rPr lang="en-US" dirty="0" err="1" smtClean="0">
                <a:solidFill>
                  <a:schemeClr val="tx1"/>
                </a:solidFill>
              </a:rPr>
              <a:t>ke</a:t>
            </a:r>
            <a:r>
              <a:rPr lang="en-US" dirty="0" smtClean="0">
                <a:solidFill>
                  <a:schemeClr val="tx1"/>
                </a:solidFill>
              </a:rPr>
              <a:t> processor</a:t>
            </a:r>
          </a:p>
          <a:p>
            <a:pPr>
              <a:buNone/>
            </a:pPr>
            <a:r>
              <a:rPr lang="en-US" dirty="0" smtClean="0">
                <a:solidFill>
                  <a:schemeClr val="tx1"/>
                </a:solidFill>
              </a:rPr>
              <a:t> </a:t>
            </a:r>
          </a:p>
          <a:p>
            <a:pPr>
              <a:buNone/>
            </a:pPr>
            <a:r>
              <a:rPr lang="en-US" b="1" dirty="0" smtClean="0">
                <a:solidFill>
                  <a:schemeClr val="tx1"/>
                </a:solidFill>
              </a:rPr>
              <a:t>D. </a:t>
            </a:r>
            <a:r>
              <a:rPr lang="en-US" b="1" dirty="0" err="1" smtClean="0">
                <a:solidFill>
                  <a:schemeClr val="tx1"/>
                </a:solidFill>
              </a:rPr>
              <a:t>Soket</a:t>
            </a:r>
            <a:r>
              <a:rPr lang="en-US" b="1" dirty="0" smtClean="0">
                <a:solidFill>
                  <a:schemeClr val="tx1"/>
                </a:solidFill>
              </a:rPr>
              <a:t> Processor</a:t>
            </a:r>
            <a:endParaRPr lang="en-US" dirty="0" smtClean="0">
              <a:solidFill>
                <a:schemeClr val="tx1"/>
              </a:solidFill>
            </a:endParaRPr>
          </a:p>
          <a:p>
            <a:pPr>
              <a:buNone/>
            </a:pPr>
            <a:r>
              <a:rPr lang="en-US" dirty="0" smtClean="0">
                <a:solidFill>
                  <a:schemeClr val="tx1"/>
                </a:solidFill>
              </a:rPr>
              <a:t> </a:t>
            </a:r>
          </a:p>
          <a:p>
            <a:pPr>
              <a:buNone/>
            </a:pPr>
            <a:r>
              <a:rPr lang="en-US" dirty="0" err="1" smtClean="0">
                <a:solidFill>
                  <a:schemeClr val="tx1"/>
                </a:solidFill>
              </a:rPr>
              <a:t>Soket</a:t>
            </a:r>
            <a:r>
              <a:rPr lang="en-US" dirty="0" smtClean="0">
                <a:solidFill>
                  <a:schemeClr val="tx1"/>
                </a:solidFill>
              </a:rPr>
              <a:t> Processor </a:t>
            </a:r>
            <a:r>
              <a:rPr lang="en-US" dirty="0" err="1" smtClean="0">
                <a:solidFill>
                  <a:schemeClr val="tx1"/>
                </a:solidFill>
              </a:rPr>
              <a:t>merupakan</a:t>
            </a:r>
            <a:r>
              <a:rPr lang="en-US" dirty="0" smtClean="0">
                <a:solidFill>
                  <a:schemeClr val="tx1"/>
                </a:solidFill>
              </a:rPr>
              <a:t> </a:t>
            </a:r>
            <a:r>
              <a:rPr lang="en-US" dirty="0" err="1" smtClean="0">
                <a:solidFill>
                  <a:schemeClr val="tx1"/>
                </a:solidFill>
              </a:rPr>
              <a:t>tempat</a:t>
            </a:r>
            <a:r>
              <a:rPr lang="en-US" dirty="0" smtClean="0">
                <a:solidFill>
                  <a:schemeClr val="tx1"/>
                </a:solidFill>
              </a:rPr>
              <a:t> processor </a:t>
            </a:r>
            <a:r>
              <a:rPr lang="en-US" dirty="0" err="1" smtClean="0">
                <a:solidFill>
                  <a:schemeClr val="tx1"/>
                </a:solidFill>
              </a:rPr>
              <a:t>di</a:t>
            </a:r>
            <a:r>
              <a:rPr lang="en-US" dirty="0" smtClean="0">
                <a:solidFill>
                  <a:schemeClr val="tx1"/>
                </a:solidFill>
              </a:rPr>
              <a:t> </a:t>
            </a:r>
            <a:r>
              <a:rPr lang="en-US" dirty="0" err="1" smtClean="0">
                <a:solidFill>
                  <a:schemeClr val="tx1"/>
                </a:solidFill>
              </a:rPr>
              <a:t>pasangkan</a:t>
            </a:r>
            <a:r>
              <a:rPr lang="en-US" dirty="0" smtClean="0">
                <a:solidFill>
                  <a:schemeClr val="tx1"/>
                </a:solidFill>
              </a:rPr>
              <a:t>, </a:t>
            </a:r>
            <a:r>
              <a:rPr lang="en-US" dirty="0" err="1" smtClean="0">
                <a:solidFill>
                  <a:schemeClr val="tx1"/>
                </a:solidFill>
              </a:rPr>
              <a:t>jenis</a:t>
            </a:r>
            <a:r>
              <a:rPr lang="en-US" dirty="0" smtClean="0">
                <a:solidFill>
                  <a:schemeClr val="tx1"/>
                </a:solidFill>
              </a:rPr>
              <a:t> </a:t>
            </a:r>
            <a:r>
              <a:rPr lang="en-US" dirty="0" err="1" smtClean="0">
                <a:solidFill>
                  <a:schemeClr val="tx1"/>
                </a:solidFill>
              </a:rPr>
              <a:t>soket</a:t>
            </a:r>
            <a:r>
              <a:rPr lang="en-US" dirty="0" smtClean="0">
                <a:solidFill>
                  <a:schemeClr val="tx1"/>
                </a:solidFill>
              </a:rPr>
              <a:t> </a:t>
            </a:r>
            <a:r>
              <a:rPr lang="en-US" dirty="0" err="1" smtClean="0">
                <a:solidFill>
                  <a:schemeClr val="tx1"/>
                </a:solidFill>
              </a:rPr>
              <a:t>ini</a:t>
            </a:r>
            <a:r>
              <a:rPr lang="en-US" dirty="0" smtClean="0">
                <a:solidFill>
                  <a:schemeClr val="tx1"/>
                </a:solidFill>
              </a:rPr>
              <a:t> </a:t>
            </a:r>
            <a:r>
              <a:rPr lang="en-US" dirty="0" err="1" smtClean="0">
                <a:solidFill>
                  <a:schemeClr val="tx1"/>
                </a:solidFill>
              </a:rPr>
              <a:t>menentukan</a:t>
            </a:r>
            <a:r>
              <a:rPr lang="en-US" dirty="0" smtClean="0">
                <a:solidFill>
                  <a:schemeClr val="tx1"/>
                </a:solidFill>
              </a:rPr>
              <a:t> </a:t>
            </a:r>
            <a:r>
              <a:rPr lang="en-US" dirty="0" err="1" smtClean="0">
                <a:solidFill>
                  <a:schemeClr val="tx1"/>
                </a:solidFill>
              </a:rPr>
              <a:t>jenis</a:t>
            </a:r>
            <a:r>
              <a:rPr lang="en-US" dirty="0" smtClean="0">
                <a:solidFill>
                  <a:schemeClr val="tx1"/>
                </a:solidFill>
              </a:rPr>
              <a:t> processor yang </a:t>
            </a:r>
            <a:r>
              <a:rPr lang="en-US" dirty="0" err="1" smtClean="0">
                <a:solidFill>
                  <a:schemeClr val="tx1"/>
                </a:solidFill>
              </a:rPr>
              <a:t>akan</a:t>
            </a:r>
            <a:r>
              <a:rPr lang="en-US" dirty="0" smtClean="0">
                <a:solidFill>
                  <a:schemeClr val="tx1"/>
                </a:solidFill>
              </a:rPr>
              <a:t> </a:t>
            </a:r>
            <a:r>
              <a:rPr lang="en-US" dirty="0" err="1" smtClean="0">
                <a:solidFill>
                  <a:schemeClr val="tx1"/>
                </a:solidFill>
              </a:rPr>
              <a:t>terpasang</a:t>
            </a:r>
            <a:r>
              <a:rPr lang="en-US" dirty="0" smtClean="0">
                <a:solidFill>
                  <a:schemeClr val="tx1"/>
                </a:solidFill>
              </a:rPr>
              <a:t>.</a:t>
            </a:r>
          </a:p>
          <a:p>
            <a:pPr>
              <a:buNone/>
            </a:pPr>
            <a:r>
              <a:rPr lang="en-US" dirty="0" smtClean="0">
                <a:solidFill>
                  <a:schemeClr val="tx1"/>
                </a:solidFill>
              </a:rPr>
              <a:t> </a:t>
            </a:r>
          </a:p>
          <a:p>
            <a:pPr>
              <a:buNone/>
            </a:pPr>
            <a:r>
              <a:rPr lang="en-US" b="1" dirty="0" smtClean="0">
                <a:solidFill>
                  <a:schemeClr val="tx1"/>
                </a:solidFill>
              </a:rPr>
              <a:t>E. Northbridge</a:t>
            </a:r>
            <a:endParaRPr lang="en-US" dirty="0" smtClean="0">
              <a:solidFill>
                <a:schemeClr val="tx1"/>
              </a:solidFill>
            </a:endParaRPr>
          </a:p>
          <a:p>
            <a:pPr>
              <a:buNone/>
            </a:pPr>
            <a:r>
              <a:rPr lang="en-US" dirty="0" smtClean="0">
                <a:solidFill>
                  <a:schemeClr val="tx1"/>
                </a:solidFill>
              </a:rPr>
              <a:t> </a:t>
            </a:r>
          </a:p>
          <a:p>
            <a:pPr>
              <a:buNone/>
            </a:pPr>
            <a:r>
              <a:rPr lang="en-US" dirty="0" smtClean="0">
                <a:solidFill>
                  <a:schemeClr val="tx1"/>
                </a:solidFill>
              </a:rPr>
              <a:t>Northbridge </a:t>
            </a:r>
            <a:r>
              <a:rPr lang="en-US" dirty="0" err="1" smtClean="0">
                <a:solidFill>
                  <a:schemeClr val="tx1"/>
                </a:solidFill>
              </a:rPr>
              <a:t>merupakan</a:t>
            </a:r>
            <a:r>
              <a:rPr lang="en-US" dirty="0" smtClean="0">
                <a:solidFill>
                  <a:schemeClr val="tx1"/>
                </a:solidFill>
              </a:rPr>
              <a:t> </a:t>
            </a:r>
            <a:r>
              <a:rPr lang="en-US" dirty="0" err="1" smtClean="0">
                <a:solidFill>
                  <a:schemeClr val="tx1"/>
                </a:solidFill>
              </a:rPr>
              <a:t>sebutan</a:t>
            </a:r>
            <a:r>
              <a:rPr lang="en-US" dirty="0" smtClean="0">
                <a:solidFill>
                  <a:schemeClr val="tx1"/>
                </a:solidFill>
              </a:rPr>
              <a:t> </a:t>
            </a:r>
            <a:r>
              <a:rPr lang="en-US" dirty="0" err="1" smtClean="0">
                <a:solidFill>
                  <a:schemeClr val="tx1"/>
                </a:solidFill>
              </a:rPr>
              <a:t>bagi</a:t>
            </a:r>
            <a:r>
              <a:rPr lang="en-US" dirty="0" smtClean="0">
                <a:solidFill>
                  <a:schemeClr val="tx1"/>
                </a:solidFill>
              </a:rPr>
              <a:t> </a:t>
            </a:r>
            <a:r>
              <a:rPr lang="en-US" dirty="0" err="1" smtClean="0">
                <a:solidFill>
                  <a:schemeClr val="tx1"/>
                </a:solidFill>
              </a:rPr>
              <a:t>komponen</a:t>
            </a:r>
            <a:r>
              <a:rPr lang="en-US" dirty="0" smtClean="0">
                <a:solidFill>
                  <a:schemeClr val="tx1"/>
                </a:solidFill>
              </a:rPr>
              <a:t> </a:t>
            </a:r>
            <a:r>
              <a:rPr lang="en-US" dirty="0" err="1" smtClean="0">
                <a:solidFill>
                  <a:schemeClr val="tx1"/>
                </a:solidFill>
              </a:rPr>
              <a:t>utama</a:t>
            </a:r>
            <a:r>
              <a:rPr lang="en-US" dirty="0" smtClean="0">
                <a:solidFill>
                  <a:schemeClr val="tx1"/>
                </a:solidFill>
              </a:rPr>
              <a:t> yang </a:t>
            </a:r>
            <a:r>
              <a:rPr lang="en-US" dirty="0" err="1" smtClean="0">
                <a:solidFill>
                  <a:schemeClr val="tx1"/>
                </a:solidFill>
              </a:rPr>
              <a:t>mengatur</a:t>
            </a:r>
            <a:r>
              <a:rPr lang="en-US" dirty="0" smtClean="0">
                <a:solidFill>
                  <a:schemeClr val="tx1"/>
                </a:solidFill>
              </a:rPr>
              <a:t> </a:t>
            </a:r>
            <a:r>
              <a:rPr lang="en-US" dirty="0" err="1" smtClean="0">
                <a:solidFill>
                  <a:schemeClr val="tx1"/>
                </a:solidFill>
              </a:rPr>
              <a:t>lalu</a:t>
            </a:r>
            <a:r>
              <a:rPr lang="en-US" dirty="0" smtClean="0">
                <a:solidFill>
                  <a:schemeClr val="tx1"/>
                </a:solidFill>
              </a:rPr>
              <a:t> </a:t>
            </a:r>
            <a:r>
              <a:rPr lang="en-US" dirty="0" err="1" smtClean="0">
                <a:solidFill>
                  <a:schemeClr val="tx1"/>
                </a:solidFill>
              </a:rPr>
              <a:t>lintas</a:t>
            </a:r>
            <a:r>
              <a:rPr lang="en-US" dirty="0" smtClean="0">
                <a:solidFill>
                  <a:schemeClr val="tx1"/>
                </a:solidFill>
              </a:rPr>
              <a:t> data </a:t>
            </a:r>
            <a:r>
              <a:rPr lang="en-US" dirty="0" err="1" smtClean="0">
                <a:solidFill>
                  <a:schemeClr val="tx1"/>
                </a:solidFill>
              </a:rPr>
              <a:t>antara</a:t>
            </a:r>
            <a:r>
              <a:rPr lang="en-US" dirty="0" smtClean="0">
                <a:solidFill>
                  <a:schemeClr val="tx1"/>
                </a:solidFill>
              </a:rPr>
              <a:t> processor </a:t>
            </a:r>
            <a:r>
              <a:rPr lang="en-US" dirty="0" err="1" smtClean="0">
                <a:solidFill>
                  <a:schemeClr val="tx1"/>
                </a:solidFill>
              </a:rPr>
              <a:t>dengan</a:t>
            </a:r>
            <a:r>
              <a:rPr lang="en-US" dirty="0" smtClean="0">
                <a:solidFill>
                  <a:schemeClr val="tx1"/>
                </a:solidFill>
              </a:rPr>
              <a:t> </a:t>
            </a:r>
            <a:r>
              <a:rPr lang="en-US" dirty="0" err="1" smtClean="0">
                <a:solidFill>
                  <a:schemeClr val="tx1"/>
                </a:solidFill>
              </a:rPr>
              <a:t>sistem</a:t>
            </a:r>
            <a:r>
              <a:rPr lang="en-US" dirty="0" smtClean="0">
                <a:solidFill>
                  <a:schemeClr val="tx1"/>
                </a:solidFill>
              </a:rPr>
              <a:t> </a:t>
            </a:r>
            <a:r>
              <a:rPr lang="en-US" dirty="0" err="1" smtClean="0">
                <a:solidFill>
                  <a:schemeClr val="tx1"/>
                </a:solidFill>
              </a:rPr>
              <a:t>memori</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saluran</a:t>
            </a:r>
            <a:r>
              <a:rPr lang="en-US" dirty="0" smtClean="0">
                <a:solidFill>
                  <a:schemeClr val="tx1"/>
                </a:solidFill>
              </a:rPr>
              <a:t> </a:t>
            </a:r>
            <a:r>
              <a:rPr lang="en-US" dirty="0" err="1" smtClean="0">
                <a:solidFill>
                  <a:schemeClr val="tx1"/>
                </a:solidFill>
              </a:rPr>
              <a:t>utama</a:t>
            </a:r>
            <a:r>
              <a:rPr lang="en-US" dirty="0" smtClean="0">
                <a:solidFill>
                  <a:schemeClr val="tx1"/>
                </a:solidFill>
              </a:rPr>
              <a:t> </a:t>
            </a:r>
            <a:r>
              <a:rPr lang="en-US" dirty="0" err="1" smtClean="0">
                <a:solidFill>
                  <a:schemeClr val="tx1"/>
                </a:solidFill>
              </a:rPr>
              <a:t>motherboar</a:t>
            </a:r>
            <a:endParaRPr lang="en-US" dirty="0" smtClean="0">
              <a:solidFill>
                <a:schemeClr val="tx1"/>
              </a:solidFill>
            </a:endParaRPr>
          </a:p>
          <a:p>
            <a:pPr>
              <a:buNone/>
            </a:pPr>
            <a:r>
              <a:rPr lang="en-US" dirty="0" smtClean="0">
                <a:solidFill>
                  <a:schemeClr val="tx1"/>
                </a:solidFill>
              </a:rPr>
              <a:t> </a:t>
            </a:r>
          </a:p>
          <a:p>
            <a:pPr>
              <a:buNone/>
            </a:pPr>
            <a:r>
              <a:rPr lang="en-US" b="1" dirty="0" smtClean="0">
                <a:solidFill>
                  <a:schemeClr val="tx1"/>
                </a:solidFill>
              </a:rPr>
              <a:t>F. Slot Memory</a:t>
            </a:r>
            <a:endParaRPr lang="en-US" dirty="0" smtClean="0">
              <a:solidFill>
                <a:schemeClr val="tx1"/>
              </a:solidFill>
            </a:endParaRPr>
          </a:p>
          <a:p>
            <a:pPr>
              <a:buNone/>
            </a:pPr>
            <a:r>
              <a:rPr lang="en-US" dirty="0" smtClean="0">
                <a:solidFill>
                  <a:schemeClr val="tx1"/>
                </a:solidFill>
              </a:rPr>
              <a:t> </a:t>
            </a:r>
          </a:p>
          <a:p>
            <a:pPr>
              <a:buNone/>
            </a:pPr>
            <a:r>
              <a:rPr lang="en-US" dirty="0" smtClean="0">
                <a:solidFill>
                  <a:schemeClr val="tx1"/>
                </a:solidFill>
              </a:rPr>
              <a:t>Slot memory </a:t>
            </a:r>
            <a:r>
              <a:rPr lang="en-US" dirty="0" err="1" smtClean="0">
                <a:solidFill>
                  <a:schemeClr val="tx1"/>
                </a:solidFill>
              </a:rPr>
              <a:t>merupakan</a:t>
            </a:r>
            <a:r>
              <a:rPr lang="en-US" dirty="0" smtClean="0">
                <a:solidFill>
                  <a:schemeClr val="tx1"/>
                </a:solidFill>
              </a:rPr>
              <a:t> slot </a:t>
            </a:r>
            <a:r>
              <a:rPr lang="en-US" dirty="0" err="1" smtClean="0">
                <a:solidFill>
                  <a:schemeClr val="tx1"/>
                </a:solidFill>
              </a:rPr>
              <a:t>untuk</a:t>
            </a:r>
            <a:r>
              <a:rPr lang="en-US" dirty="0" smtClean="0">
                <a:solidFill>
                  <a:schemeClr val="tx1"/>
                </a:solidFill>
              </a:rPr>
              <a:t> </a:t>
            </a:r>
            <a:r>
              <a:rPr lang="en-US" dirty="0" err="1" smtClean="0">
                <a:solidFill>
                  <a:schemeClr val="tx1"/>
                </a:solidFill>
              </a:rPr>
              <a:t>memasang</a:t>
            </a:r>
            <a:r>
              <a:rPr lang="en-US" dirty="0" smtClean="0">
                <a:solidFill>
                  <a:schemeClr val="tx1"/>
                </a:solidFill>
              </a:rPr>
              <a:t> memory </a:t>
            </a:r>
            <a:r>
              <a:rPr lang="en-US" dirty="0" err="1" smtClean="0">
                <a:solidFill>
                  <a:schemeClr val="tx1"/>
                </a:solidFill>
              </a:rPr>
              <a:t>utama</a:t>
            </a:r>
            <a:r>
              <a:rPr lang="en-US" dirty="0" smtClean="0">
                <a:solidFill>
                  <a:schemeClr val="tx1"/>
                </a:solidFill>
              </a:rPr>
              <a:t> </a:t>
            </a:r>
            <a:r>
              <a:rPr lang="en-US" dirty="0" err="1" smtClean="0">
                <a:solidFill>
                  <a:schemeClr val="tx1"/>
                </a:solidFill>
              </a:rPr>
              <a:t>atau</a:t>
            </a:r>
            <a:r>
              <a:rPr lang="en-US" dirty="0" smtClean="0">
                <a:solidFill>
                  <a:schemeClr val="tx1"/>
                </a:solidFill>
              </a:rPr>
              <a:t> RAM, </a:t>
            </a:r>
            <a:r>
              <a:rPr lang="en-US" dirty="0" err="1" smtClean="0">
                <a:solidFill>
                  <a:schemeClr val="tx1"/>
                </a:solidFill>
              </a:rPr>
              <a:t>jenis</a:t>
            </a:r>
            <a:r>
              <a:rPr lang="en-US" dirty="0" smtClean="0">
                <a:solidFill>
                  <a:schemeClr val="tx1"/>
                </a:solidFill>
              </a:rPr>
              <a:t> slot memory </a:t>
            </a:r>
            <a:r>
              <a:rPr lang="en-US" dirty="0" err="1" smtClean="0">
                <a:solidFill>
                  <a:schemeClr val="tx1"/>
                </a:solidFill>
              </a:rPr>
              <a:t>berbeda-beda</a:t>
            </a:r>
            <a:r>
              <a:rPr lang="en-US" dirty="0" smtClean="0">
                <a:solidFill>
                  <a:schemeClr val="tx1"/>
                </a:solidFill>
              </a:rPr>
              <a:t> </a:t>
            </a:r>
            <a:r>
              <a:rPr lang="en-US" dirty="0" err="1" smtClean="0">
                <a:solidFill>
                  <a:schemeClr val="tx1"/>
                </a:solidFill>
              </a:rPr>
              <a:t>tergantung</a:t>
            </a:r>
            <a:r>
              <a:rPr lang="en-US" dirty="0" smtClean="0">
                <a:solidFill>
                  <a:schemeClr val="tx1"/>
                </a:solidFill>
              </a:rPr>
              <a:t> </a:t>
            </a:r>
            <a:r>
              <a:rPr lang="en-US" dirty="0" err="1" smtClean="0">
                <a:solidFill>
                  <a:schemeClr val="tx1"/>
                </a:solidFill>
              </a:rPr>
              <a:t>sistem</a:t>
            </a:r>
            <a:r>
              <a:rPr lang="en-US" dirty="0" smtClean="0">
                <a:solidFill>
                  <a:schemeClr val="tx1"/>
                </a:solidFill>
              </a:rPr>
              <a:t> yang </a:t>
            </a:r>
            <a:r>
              <a:rPr lang="en-US" dirty="0" err="1" smtClean="0">
                <a:solidFill>
                  <a:schemeClr val="tx1"/>
                </a:solidFill>
              </a:rPr>
              <a:t>digunakan</a:t>
            </a:r>
            <a:r>
              <a:rPr lang="en-US" dirty="0" smtClean="0">
                <a:solidFill>
                  <a:schemeClr val="tx1"/>
                </a:solidFill>
              </a:rPr>
              <a:t>.</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Selanjutnya</a:t>
            </a:r>
            <a:endParaRPr lang="en-US" dirty="0"/>
          </a:p>
        </p:txBody>
      </p:sp>
      <p:sp>
        <p:nvSpPr>
          <p:cNvPr id="3" name="Content Placeholder 2"/>
          <p:cNvSpPr>
            <a:spLocks noGrp="1"/>
          </p:cNvSpPr>
          <p:nvPr>
            <p:ph idx="1"/>
          </p:nvPr>
        </p:nvSpPr>
        <p:spPr>
          <a:xfrm>
            <a:off x="304800" y="1554162"/>
            <a:ext cx="8686800" cy="5303838"/>
          </a:xfrm>
        </p:spPr>
        <p:txBody>
          <a:bodyPr>
            <a:normAutofit fontScale="47500" lnSpcReduction="20000"/>
          </a:bodyPr>
          <a:lstStyle/>
          <a:p>
            <a:pPr>
              <a:buNone/>
            </a:pPr>
            <a:r>
              <a:rPr lang="en-US" sz="4000" b="1" dirty="0" smtClean="0">
                <a:solidFill>
                  <a:schemeClr val="tx1"/>
                </a:solidFill>
              </a:rPr>
              <a:t>G. </a:t>
            </a:r>
            <a:r>
              <a:rPr lang="en-US" sz="4000" b="1" dirty="0" err="1" smtClean="0">
                <a:solidFill>
                  <a:schemeClr val="tx1"/>
                </a:solidFill>
              </a:rPr>
              <a:t>Soket</a:t>
            </a:r>
            <a:r>
              <a:rPr lang="en-US" sz="4000" b="1" dirty="0" smtClean="0">
                <a:solidFill>
                  <a:schemeClr val="tx1"/>
                </a:solidFill>
              </a:rPr>
              <a:t> </a:t>
            </a:r>
            <a:r>
              <a:rPr lang="en-US" sz="4000" b="1" dirty="0" err="1" smtClean="0">
                <a:solidFill>
                  <a:schemeClr val="tx1"/>
                </a:solidFill>
              </a:rPr>
              <a:t>daya</a:t>
            </a:r>
            <a:r>
              <a:rPr lang="en-US" sz="4000" b="1" dirty="0" smtClean="0">
                <a:solidFill>
                  <a:schemeClr val="tx1"/>
                </a:solidFill>
              </a:rPr>
              <a:t> ATX-24 Pin</a:t>
            </a:r>
            <a:r>
              <a:rPr lang="en-US" sz="4000" dirty="0" smtClean="0">
                <a:solidFill>
                  <a:schemeClr val="tx1"/>
                </a:solidFill>
              </a:rPr>
              <a:t> </a:t>
            </a:r>
            <a:r>
              <a:rPr lang="en-US" sz="4000" dirty="0" err="1" smtClean="0">
                <a:solidFill>
                  <a:schemeClr val="tx1"/>
                </a:solidFill>
              </a:rPr>
              <a:t>untuk</a:t>
            </a:r>
            <a:r>
              <a:rPr lang="en-US" sz="4000" dirty="0" smtClean="0">
                <a:solidFill>
                  <a:schemeClr val="tx1"/>
                </a:solidFill>
              </a:rPr>
              <a:t> </a:t>
            </a:r>
            <a:r>
              <a:rPr lang="en-US" sz="4000" dirty="0" err="1" smtClean="0">
                <a:solidFill>
                  <a:schemeClr val="tx1"/>
                </a:solidFill>
              </a:rPr>
              <a:t>daya</a:t>
            </a:r>
            <a:r>
              <a:rPr lang="en-US" sz="4000" dirty="0" smtClean="0">
                <a:solidFill>
                  <a:schemeClr val="tx1"/>
                </a:solidFill>
              </a:rPr>
              <a:t> </a:t>
            </a:r>
            <a:r>
              <a:rPr lang="en-US" sz="4000" dirty="0" err="1" smtClean="0">
                <a:solidFill>
                  <a:schemeClr val="tx1"/>
                </a:solidFill>
              </a:rPr>
              <a:t>ke</a:t>
            </a:r>
            <a:r>
              <a:rPr lang="en-US" sz="4000" dirty="0" smtClean="0">
                <a:solidFill>
                  <a:schemeClr val="tx1"/>
                </a:solidFill>
              </a:rPr>
              <a:t> motherboard  </a:t>
            </a:r>
          </a:p>
          <a:p>
            <a:pPr>
              <a:buNone/>
            </a:pPr>
            <a:r>
              <a:rPr lang="en-US" sz="4000" b="1" dirty="0" smtClean="0">
                <a:solidFill>
                  <a:schemeClr val="tx1"/>
                </a:solidFill>
              </a:rPr>
              <a:t>H.</a:t>
            </a:r>
            <a:r>
              <a:rPr lang="en-US" sz="4000" dirty="0" smtClean="0">
                <a:solidFill>
                  <a:schemeClr val="tx1"/>
                </a:solidFill>
              </a:rPr>
              <a:t> </a:t>
            </a:r>
            <a:r>
              <a:rPr lang="en-US" sz="4000" b="1" i="1" dirty="0" smtClean="0">
                <a:solidFill>
                  <a:schemeClr val="tx1"/>
                </a:solidFill>
              </a:rPr>
              <a:t>H1. Port Floppy Disk</a:t>
            </a:r>
            <a:r>
              <a:rPr lang="en-US" sz="4000" dirty="0" smtClean="0">
                <a:solidFill>
                  <a:schemeClr val="tx1"/>
                </a:solidFill>
              </a:rPr>
              <a:t> </a:t>
            </a:r>
            <a:r>
              <a:rPr lang="en-US" sz="4000" dirty="0" err="1" smtClean="0">
                <a:solidFill>
                  <a:schemeClr val="tx1"/>
                </a:solidFill>
              </a:rPr>
              <a:t>digunakan</a:t>
            </a:r>
            <a:r>
              <a:rPr lang="en-US" sz="4000" dirty="0" smtClean="0">
                <a:solidFill>
                  <a:schemeClr val="tx1"/>
                </a:solidFill>
              </a:rPr>
              <a:t> </a:t>
            </a:r>
            <a:r>
              <a:rPr lang="en-US" sz="4000" dirty="0" err="1" smtClean="0">
                <a:solidFill>
                  <a:schemeClr val="tx1"/>
                </a:solidFill>
              </a:rPr>
              <a:t>untuk</a:t>
            </a:r>
            <a:r>
              <a:rPr lang="en-US" sz="4000" dirty="0" smtClean="0">
                <a:solidFill>
                  <a:schemeClr val="tx1"/>
                </a:solidFill>
              </a:rPr>
              <a:t> </a:t>
            </a:r>
            <a:r>
              <a:rPr lang="en-US" sz="4000" dirty="0" err="1" smtClean="0">
                <a:solidFill>
                  <a:schemeClr val="tx1"/>
                </a:solidFill>
              </a:rPr>
              <a:t>menghubungkan</a:t>
            </a:r>
            <a:r>
              <a:rPr lang="en-US" sz="4000" dirty="0" smtClean="0">
                <a:solidFill>
                  <a:schemeClr val="tx1"/>
                </a:solidFill>
              </a:rPr>
              <a:t> media removable </a:t>
            </a:r>
            <a:r>
              <a:rPr lang="en-US" sz="4000" dirty="0" err="1" smtClean="0">
                <a:solidFill>
                  <a:schemeClr val="tx1"/>
                </a:solidFill>
              </a:rPr>
              <a:t>atau</a:t>
            </a:r>
            <a:r>
              <a:rPr lang="en-US" sz="4000" dirty="0" smtClean="0">
                <a:solidFill>
                  <a:schemeClr val="tx1"/>
                </a:solidFill>
              </a:rPr>
              <a:t> media </a:t>
            </a:r>
            <a:r>
              <a:rPr lang="en-US" sz="4000" dirty="0" err="1" smtClean="0">
                <a:solidFill>
                  <a:schemeClr val="tx1"/>
                </a:solidFill>
              </a:rPr>
              <a:t>penyimpanan</a:t>
            </a:r>
            <a:r>
              <a:rPr lang="en-US" sz="4000" dirty="0" smtClean="0">
                <a:solidFill>
                  <a:schemeClr val="tx1"/>
                </a:solidFill>
              </a:rPr>
              <a:t> yang </a:t>
            </a:r>
            <a:r>
              <a:rPr lang="en-US" sz="4000" dirty="0" err="1" smtClean="0">
                <a:solidFill>
                  <a:schemeClr val="tx1"/>
                </a:solidFill>
              </a:rPr>
              <a:t>bisa</a:t>
            </a:r>
            <a:r>
              <a:rPr lang="en-US" sz="4000" dirty="0" smtClean="0">
                <a:solidFill>
                  <a:schemeClr val="tx1"/>
                </a:solidFill>
              </a:rPr>
              <a:t> </a:t>
            </a:r>
            <a:r>
              <a:rPr lang="en-US" sz="4000" dirty="0" err="1" smtClean="0">
                <a:solidFill>
                  <a:schemeClr val="tx1"/>
                </a:solidFill>
              </a:rPr>
              <a:t>dicopot</a:t>
            </a:r>
            <a:r>
              <a:rPr lang="en-US" sz="4000" dirty="0" smtClean="0">
                <a:solidFill>
                  <a:schemeClr val="tx1"/>
                </a:solidFill>
              </a:rPr>
              <a:t> </a:t>
            </a:r>
            <a:r>
              <a:rPr lang="en-US" sz="4000" dirty="0" err="1" smtClean="0">
                <a:solidFill>
                  <a:schemeClr val="tx1"/>
                </a:solidFill>
              </a:rPr>
              <a:t>yaitu</a:t>
            </a:r>
            <a:r>
              <a:rPr lang="en-US" sz="4000" dirty="0" smtClean="0">
                <a:solidFill>
                  <a:schemeClr val="tx1"/>
                </a:solidFill>
              </a:rPr>
              <a:t> </a:t>
            </a:r>
            <a:r>
              <a:rPr lang="en-US" sz="4000" dirty="0" err="1" smtClean="0">
                <a:solidFill>
                  <a:schemeClr val="tx1"/>
                </a:solidFill>
              </a:rPr>
              <a:t>disket</a:t>
            </a:r>
            <a:r>
              <a:rPr lang="en-US" sz="4000" dirty="0" smtClean="0">
                <a:solidFill>
                  <a:schemeClr val="tx1"/>
                </a:solidFill>
              </a:rPr>
              <a:t> </a:t>
            </a:r>
            <a:r>
              <a:rPr lang="en-US" sz="4000" dirty="0" err="1" smtClean="0">
                <a:solidFill>
                  <a:schemeClr val="tx1"/>
                </a:solidFill>
              </a:rPr>
              <a:t>datau</a:t>
            </a:r>
            <a:r>
              <a:rPr lang="en-US" sz="4000" dirty="0" smtClean="0">
                <a:solidFill>
                  <a:schemeClr val="tx1"/>
                </a:solidFill>
              </a:rPr>
              <a:t> Floppy Disk</a:t>
            </a:r>
          </a:p>
          <a:p>
            <a:pPr>
              <a:buNone/>
            </a:pPr>
            <a:r>
              <a:rPr lang="en-US" sz="4000" dirty="0" smtClean="0">
                <a:solidFill>
                  <a:schemeClr val="tx1"/>
                </a:solidFill>
              </a:rPr>
              <a:t>	 </a:t>
            </a:r>
            <a:r>
              <a:rPr lang="en-US" sz="4000" b="1" i="1" dirty="0" smtClean="0">
                <a:solidFill>
                  <a:schemeClr val="tx1"/>
                </a:solidFill>
              </a:rPr>
              <a:t>H2. Prot IDE</a:t>
            </a:r>
            <a:r>
              <a:rPr lang="en-US" sz="4000" dirty="0" smtClean="0">
                <a:solidFill>
                  <a:schemeClr val="tx1"/>
                </a:solidFill>
              </a:rPr>
              <a:t> </a:t>
            </a:r>
            <a:r>
              <a:rPr lang="en-US" sz="4000" dirty="0" err="1" smtClean="0">
                <a:solidFill>
                  <a:schemeClr val="tx1"/>
                </a:solidFill>
              </a:rPr>
              <a:t>merupakan</a:t>
            </a:r>
            <a:r>
              <a:rPr lang="en-US" sz="4000" dirty="0" smtClean="0">
                <a:solidFill>
                  <a:schemeClr val="tx1"/>
                </a:solidFill>
              </a:rPr>
              <a:t> </a:t>
            </a:r>
            <a:r>
              <a:rPr lang="en-US" sz="4000" dirty="0" err="1" smtClean="0">
                <a:solidFill>
                  <a:schemeClr val="tx1"/>
                </a:solidFill>
              </a:rPr>
              <a:t>antarmuka</a:t>
            </a:r>
            <a:r>
              <a:rPr lang="en-US" sz="4000" dirty="0" smtClean="0">
                <a:solidFill>
                  <a:schemeClr val="tx1"/>
                </a:solidFill>
              </a:rPr>
              <a:t> media </a:t>
            </a:r>
            <a:r>
              <a:rPr lang="en-US" sz="4000" dirty="0" err="1" smtClean="0">
                <a:solidFill>
                  <a:schemeClr val="tx1"/>
                </a:solidFill>
              </a:rPr>
              <a:t>penyimpanan</a:t>
            </a:r>
            <a:r>
              <a:rPr lang="en-US" sz="4000" dirty="0" smtClean="0">
                <a:solidFill>
                  <a:schemeClr val="tx1"/>
                </a:solidFill>
              </a:rPr>
              <a:t> </a:t>
            </a:r>
            <a:r>
              <a:rPr lang="en-US" sz="4000" dirty="0" err="1" smtClean="0">
                <a:solidFill>
                  <a:schemeClr val="tx1"/>
                </a:solidFill>
              </a:rPr>
              <a:t>sebelum</a:t>
            </a:r>
            <a:r>
              <a:rPr lang="en-US" sz="4000" dirty="0" smtClean="0">
                <a:solidFill>
                  <a:schemeClr val="tx1"/>
                </a:solidFill>
              </a:rPr>
              <a:t> </a:t>
            </a:r>
            <a:r>
              <a:rPr lang="en-US" sz="4000" dirty="0" err="1" smtClean="0">
                <a:solidFill>
                  <a:schemeClr val="tx1"/>
                </a:solidFill>
              </a:rPr>
              <a:t>generasi</a:t>
            </a:r>
            <a:r>
              <a:rPr lang="en-US" sz="4000" dirty="0" smtClean="0">
                <a:solidFill>
                  <a:schemeClr val="tx1"/>
                </a:solidFill>
              </a:rPr>
              <a:t> SATA </a:t>
            </a:r>
          </a:p>
          <a:p>
            <a:pPr>
              <a:buNone/>
            </a:pPr>
            <a:r>
              <a:rPr lang="en-US" sz="4000" b="1" dirty="0" smtClean="0">
                <a:solidFill>
                  <a:schemeClr val="tx1"/>
                </a:solidFill>
              </a:rPr>
              <a:t>I.  </a:t>
            </a:r>
            <a:r>
              <a:rPr lang="en-US" sz="4000" b="1" dirty="0" err="1" smtClean="0">
                <a:solidFill>
                  <a:schemeClr val="tx1"/>
                </a:solidFill>
              </a:rPr>
              <a:t>Baterai</a:t>
            </a:r>
            <a:r>
              <a:rPr lang="en-US" sz="4000" b="1" dirty="0" smtClean="0">
                <a:solidFill>
                  <a:schemeClr val="tx1"/>
                </a:solidFill>
              </a:rPr>
              <a:t> CMOS</a:t>
            </a:r>
            <a:endParaRPr lang="en-US" sz="4000" dirty="0" smtClean="0">
              <a:solidFill>
                <a:schemeClr val="tx1"/>
              </a:solidFill>
            </a:endParaRPr>
          </a:p>
          <a:p>
            <a:pPr>
              <a:buNone/>
            </a:pPr>
            <a:r>
              <a:rPr lang="en-US" sz="4000" dirty="0" err="1" smtClean="0">
                <a:solidFill>
                  <a:schemeClr val="tx1"/>
                </a:solidFill>
              </a:rPr>
              <a:t>Baterai</a:t>
            </a:r>
            <a:r>
              <a:rPr lang="en-US" sz="4000" dirty="0" smtClean="0">
                <a:solidFill>
                  <a:schemeClr val="tx1"/>
                </a:solidFill>
              </a:rPr>
              <a:t> CMOS </a:t>
            </a:r>
            <a:r>
              <a:rPr lang="en-US" sz="4000" dirty="0" err="1" smtClean="0">
                <a:solidFill>
                  <a:schemeClr val="tx1"/>
                </a:solidFill>
              </a:rPr>
              <a:t>merupakan</a:t>
            </a:r>
            <a:r>
              <a:rPr lang="en-US" sz="4000" dirty="0" smtClean="0">
                <a:solidFill>
                  <a:schemeClr val="tx1"/>
                </a:solidFill>
              </a:rPr>
              <a:t> </a:t>
            </a:r>
            <a:r>
              <a:rPr lang="en-US" sz="4000" dirty="0" err="1" smtClean="0">
                <a:solidFill>
                  <a:schemeClr val="tx1"/>
                </a:solidFill>
              </a:rPr>
              <a:t>tempat</a:t>
            </a:r>
            <a:r>
              <a:rPr lang="en-US" sz="4000" dirty="0" smtClean="0">
                <a:solidFill>
                  <a:schemeClr val="tx1"/>
                </a:solidFill>
              </a:rPr>
              <a:t> </a:t>
            </a:r>
            <a:r>
              <a:rPr lang="en-US" sz="4000" dirty="0" err="1" smtClean="0">
                <a:solidFill>
                  <a:schemeClr val="tx1"/>
                </a:solidFill>
              </a:rPr>
              <a:t>baterai</a:t>
            </a:r>
            <a:r>
              <a:rPr lang="en-US" sz="4000" dirty="0" smtClean="0">
                <a:solidFill>
                  <a:schemeClr val="tx1"/>
                </a:solidFill>
              </a:rPr>
              <a:t> </a:t>
            </a:r>
            <a:r>
              <a:rPr lang="en-US" sz="4000" dirty="0" err="1" smtClean="0">
                <a:solidFill>
                  <a:schemeClr val="tx1"/>
                </a:solidFill>
              </a:rPr>
              <a:t>khusu</a:t>
            </a:r>
            <a:r>
              <a:rPr lang="en-US" sz="4000" dirty="0" smtClean="0">
                <a:solidFill>
                  <a:schemeClr val="tx1"/>
                </a:solidFill>
              </a:rPr>
              <a:t> </a:t>
            </a:r>
            <a:r>
              <a:rPr lang="en-US" sz="4000" dirty="0" err="1" smtClean="0">
                <a:solidFill>
                  <a:schemeClr val="tx1"/>
                </a:solidFill>
              </a:rPr>
              <a:t>untuk</a:t>
            </a:r>
            <a:r>
              <a:rPr lang="en-US" sz="4000" dirty="0" smtClean="0">
                <a:solidFill>
                  <a:schemeClr val="tx1"/>
                </a:solidFill>
              </a:rPr>
              <a:t> </a:t>
            </a:r>
            <a:r>
              <a:rPr lang="en-US" sz="4000" dirty="0" err="1" smtClean="0">
                <a:solidFill>
                  <a:schemeClr val="tx1"/>
                </a:solidFill>
              </a:rPr>
              <a:t>memberikan</a:t>
            </a:r>
            <a:r>
              <a:rPr lang="en-US" sz="4000" dirty="0" smtClean="0">
                <a:solidFill>
                  <a:schemeClr val="tx1"/>
                </a:solidFill>
              </a:rPr>
              <a:t> </a:t>
            </a:r>
            <a:r>
              <a:rPr lang="en-US" sz="4000" dirty="0" err="1" smtClean="0">
                <a:solidFill>
                  <a:schemeClr val="tx1"/>
                </a:solidFill>
              </a:rPr>
              <a:t>daya</a:t>
            </a:r>
            <a:r>
              <a:rPr lang="en-US" sz="4000" dirty="0" smtClean="0">
                <a:solidFill>
                  <a:schemeClr val="tx1"/>
                </a:solidFill>
              </a:rPr>
              <a:t> </a:t>
            </a:r>
            <a:r>
              <a:rPr lang="en-US" sz="4000" dirty="0" err="1" smtClean="0">
                <a:solidFill>
                  <a:schemeClr val="tx1"/>
                </a:solidFill>
              </a:rPr>
              <a:t>pada</a:t>
            </a:r>
            <a:r>
              <a:rPr lang="en-US" sz="4000" dirty="0" smtClean="0">
                <a:solidFill>
                  <a:schemeClr val="tx1"/>
                </a:solidFill>
              </a:rPr>
              <a:t> BIOS</a:t>
            </a:r>
          </a:p>
          <a:p>
            <a:pPr>
              <a:buNone/>
            </a:pPr>
            <a:r>
              <a:rPr lang="en-US" sz="4000" b="1" dirty="0" smtClean="0">
                <a:solidFill>
                  <a:schemeClr val="tx1"/>
                </a:solidFill>
              </a:rPr>
              <a:t>J.  Port SATA</a:t>
            </a:r>
            <a:endParaRPr lang="en-US" sz="4000" dirty="0" smtClean="0">
              <a:solidFill>
                <a:schemeClr val="tx1"/>
              </a:solidFill>
            </a:endParaRPr>
          </a:p>
          <a:p>
            <a:pPr>
              <a:buNone/>
            </a:pPr>
            <a:r>
              <a:rPr lang="en-US" sz="4000" dirty="0" smtClean="0">
                <a:solidFill>
                  <a:schemeClr val="tx1"/>
                </a:solidFill>
              </a:rPr>
              <a:t>Port  SATA </a:t>
            </a:r>
            <a:r>
              <a:rPr lang="en-US" sz="4000" dirty="0" err="1" smtClean="0">
                <a:solidFill>
                  <a:schemeClr val="tx1"/>
                </a:solidFill>
              </a:rPr>
              <a:t>merupakan</a:t>
            </a:r>
            <a:r>
              <a:rPr lang="en-US" sz="4000" dirty="0" smtClean="0">
                <a:solidFill>
                  <a:schemeClr val="tx1"/>
                </a:solidFill>
              </a:rPr>
              <a:t> </a:t>
            </a:r>
            <a:r>
              <a:rPr lang="en-US" sz="4000" dirty="0" err="1" smtClean="0">
                <a:solidFill>
                  <a:schemeClr val="tx1"/>
                </a:solidFill>
              </a:rPr>
              <a:t>antar</a:t>
            </a:r>
            <a:r>
              <a:rPr lang="en-US" sz="4000" dirty="0" smtClean="0">
                <a:solidFill>
                  <a:schemeClr val="tx1"/>
                </a:solidFill>
              </a:rPr>
              <a:t> </a:t>
            </a:r>
            <a:r>
              <a:rPr lang="en-US" sz="4000" dirty="0" err="1" smtClean="0">
                <a:solidFill>
                  <a:schemeClr val="tx1"/>
                </a:solidFill>
              </a:rPr>
              <a:t>muka</a:t>
            </a:r>
            <a:r>
              <a:rPr lang="en-US" sz="4000" dirty="0" smtClean="0">
                <a:solidFill>
                  <a:schemeClr val="tx1"/>
                </a:solidFill>
              </a:rPr>
              <a:t> </a:t>
            </a:r>
            <a:r>
              <a:rPr lang="en-US" sz="4000" dirty="0" err="1" smtClean="0">
                <a:solidFill>
                  <a:schemeClr val="tx1"/>
                </a:solidFill>
              </a:rPr>
              <a:t>untuk</a:t>
            </a:r>
            <a:r>
              <a:rPr lang="en-US" sz="4000" dirty="0" smtClean="0">
                <a:solidFill>
                  <a:schemeClr val="tx1"/>
                </a:solidFill>
              </a:rPr>
              <a:t> media </a:t>
            </a:r>
            <a:r>
              <a:rPr lang="en-US" sz="4000" dirty="0" err="1" smtClean="0">
                <a:solidFill>
                  <a:schemeClr val="tx1"/>
                </a:solidFill>
              </a:rPr>
              <a:t>penyimpanan</a:t>
            </a:r>
            <a:r>
              <a:rPr lang="en-US" sz="4000" dirty="0" smtClean="0">
                <a:solidFill>
                  <a:schemeClr val="tx1"/>
                </a:solidFill>
              </a:rPr>
              <a:t> </a:t>
            </a:r>
            <a:r>
              <a:rPr lang="en-US" sz="4000" dirty="0" err="1" smtClean="0">
                <a:solidFill>
                  <a:schemeClr val="tx1"/>
                </a:solidFill>
              </a:rPr>
              <a:t>generasi</a:t>
            </a:r>
            <a:r>
              <a:rPr lang="en-US" sz="4000" dirty="0" smtClean="0">
                <a:solidFill>
                  <a:schemeClr val="tx1"/>
                </a:solidFill>
              </a:rPr>
              <a:t> </a:t>
            </a:r>
            <a:r>
              <a:rPr lang="en-US" sz="4000" dirty="0" err="1" smtClean="0">
                <a:solidFill>
                  <a:schemeClr val="tx1"/>
                </a:solidFill>
              </a:rPr>
              <a:t>terbaru</a:t>
            </a:r>
            <a:r>
              <a:rPr lang="en-US" sz="4000" dirty="0" smtClean="0">
                <a:solidFill>
                  <a:schemeClr val="tx1"/>
                </a:solidFill>
              </a:rPr>
              <a:t> yang </a:t>
            </a:r>
            <a:r>
              <a:rPr lang="en-US" sz="4000" dirty="0" err="1" smtClean="0">
                <a:solidFill>
                  <a:schemeClr val="tx1"/>
                </a:solidFill>
              </a:rPr>
              <a:t>bisa</a:t>
            </a:r>
            <a:r>
              <a:rPr lang="en-US" sz="4000" dirty="0" smtClean="0">
                <a:solidFill>
                  <a:schemeClr val="tx1"/>
                </a:solidFill>
              </a:rPr>
              <a:t> </a:t>
            </a:r>
            <a:r>
              <a:rPr lang="en-US" sz="4000" dirty="0" err="1" smtClean="0">
                <a:solidFill>
                  <a:schemeClr val="tx1"/>
                </a:solidFill>
              </a:rPr>
              <a:t>digunakan</a:t>
            </a:r>
            <a:r>
              <a:rPr lang="en-US" sz="4000" dirty="0" smtClean="0">
                <a:solidFill>
                  <a:schemeClr val="tx1"/>
                </a:solidFill>
              </a:rPr>
              <a:t> </a:t>
            </a:r>
            <a:r>
              <a:rPr lang="en-US" sz="4000" dirty="0" err="1" smtClean="0">
                <a:solidFill>
                  <a:schemeClr val="tx1"/>
                </a:solidFill>
              </a:rPr>
              <a:t>untuk</a:t>
            </a:r>
            <a:r>
              <a:rPr lang="en-US" sz="4000" dirty="0" smtClean="0">
                <a:solidFill>
                  <a:schemeClr val="tx1"/>
                </a:solidFill>
              </a:rPr>
              <a:t> </a:t>
            </a:r>
            <a:r>
              <a:rPr lang="en-US" sz="4000" dirty="0" err="1" smtClean="0">
                <a:solidFill>
                  <a:schemeClr val="tx1"/>
                </a:solidFill>
              </a:rPr>
              <a:t>menghubungkan</a:t>
            </a:r>
            <a:r>
              <a:rPr lang="en-US" sz="4000" dirty="0" smtClean="0">
                <a:solidFill>
                  <a:schemeClr val="tx1"/>
                </a:solidFill>
              </a:rPr>
              <a:t> Hard Disk </a:t>
            </a:r>
            <a:r>
              <a:rPr lang="en-US" sz="4000" dirty="0" err="1" smtClean="0">
                <a:solidFill>
                  <a:schemeClr val="tx1"/>
                </a:solidFill>
              </a:rPr>
              <a:t>dengan</a:t>
            </a:r>
            <a:r>
              <a:rPr lang="en-US" sz="4000" dirty="0" smtClean="0">
                <a:solidFill>
                  <a:schemeClr val="tx1"/>
                </a:solidFill>
              </a:rPr>
              <a:t> </a:t>
            </a:r>
            <a:r>
              <a:rPr lang="en-US" sz="4000" dirty="0" err="1" smtClean="0">
                <a:solidFill>
                  <a:schemeClr val="tx1"/>
                </a:solidFill>
              </a:rPr>
              <a:t>sistem</a:t>
            </a:r>
            <a:r>
              <a:rPr lang="en-US" sz="4000" dirty="0" smtClean="0">
                <a:solidFill>
                  <a:schemeClr val="tx1"/>
                </a:solidFill>
              </a:rPr>
              <a:t> </a:t>
            </a:r>
            <a:r>
              <a:rPr lang="en-US" sz="4000" dirty="0" err="1" smtClean="0">
                <a:solidFill>
                  <a:schemeClr val="tx1"/>
                </a:solidFill>
              </a:rPr>
              <a:t>Komputer</a:t>
            </a:r>
            <a:endParaRPr lang="en-US" sz="4000" b="1" dirty="0" smtClean="0">
              <a:solidFill>
                <a:schemeClr val="tx1"/>
              </a:solidFill>
            </a:endParaRPr>
          </a:p>
          <a:p>
            <a:pPr>
              <a:buNone/>
            </a:pPr>
            <a:r>
              <a:rPr lang="en-US" sz="4000" b="1" dirty="0" smtClean="0">
                <a:solidFill>
                  <a:schemeClr val="tx1"/>
                </a:solidFill>
              </a:rPr>
              <a:t>K.  BIOS (Basic input output system)</a:t>
            </a:r>
            <a:endParaRPr lang="en-US" sz="4000" dirty="0" smtClean="0">
              <a:solidFill>
                <a:schemeClr val="tx1"/>
              </a:solidFill>
            </a:endParaRPr>
          </a:p>
          <a:p>
            <a:pPr>
              <a:buNone/>
            </a:pPr>
            <a:r>
              <a:rPr lang="en-US" sz="4000" dirty="0" err="1" smtClean="0">
                <a:solidFill>
                  <a:schemeClr val="tx1"/>
                </a:solidFill>
              </a:rPr>
              <a:t>Merupakan</a:t>
            </a:r>
            <a:r>
              <a:rPr lang="en-US" sz="4000" dirty="0" smtClean="0">
                <a:solidFill>
                  <a:schemeClr val="tx1"/>
                </a:solidFill>
              </a:rPr>
              <a:t> program </a:t>
            </a:r>
            <a:r>
              <a:rPr lang="en-US" sz="4000" dirty="0" err="1" smtClean="0">
                <a:solidFill>
                  <a:schemeClr val="tx1"/>
                </a:solidFill>
              </a:rPr>
              <a:t>kecil</a:t>
            </a:r>
            <a:r>
              <a:rPr lang="en-US" sz="4000" dirty="0" smtClean="0">
                <a:solidFill>
                  <a:schemeClr val="tx1"/>
                </a:solidFill>
              </a:rPr>
              <a:t> yang </a:t>
            </a:r>
            <a:r>
              <a:rPr lang="en-US" sz="4000" dirty="0" err="1" smtClean="0">
                <a:solidFill>
                  <a:schemeClr val="tx1"/>
                </a:solidFill>
              </a:rPr>
              <a:t>dimasukkan</a:t>
            </a:r>
            <a:r>
              <a:rPr lang="en-US" sz="4000" dirty="0" smtClean="0">
                <a:solidFill>
                  <a:schemeClr val="tx1"/>
                </a:solidFill>
              </a:rPr>
              <a:t> </a:t>
            </a:r>
            <a:r>
              <a:rPr lang="en-US" sz="4000" dirty="0" err="1" smtClean="0">
                <a:solidFill>
                  <a:schemeClr val="tx1"/>
                </a:solidFill>
              </a:rPr>
              <a:t>ke</a:t>
            </a:r>
            <a:r>
              <a:rPr lang="en-US" sz="4000" dirty="0" smtClean="0">
                <a:solidFill>
                  <a:schemeClr val="tx1"/>
                </a:solidFill>
              </a:rPr>
              <a:t> </a:t>
            </a:r>
            <a:r>
              <a:rPr lang="en-US" sz="4000" dirty="0" err="1" smtClean="0">
                <a:solidFill>
                  <a:schemeClr val="tx1"/>
                </a:solidFill>
              </a:rPr>
              <a:t>dalam</a:t>
            </a:r>
            <a:r>
              <a:rPr lang="en-US" sz="4000" dirty="0" smtClean="0">
                <a:solidFill>
                  <a:schemeClr val="tx1"/>
                </a:solidFill>
              </a:rPr>
              <a:t> IC ROM </a:t>
            </a:r>
            <a:r>
              <a:rPr lang="en-US" sz="4000" dirty="0" err="1" smtClean="0">
                <a:solidFill>
                  <a:schemeClr val="tx1"/>
                </a:solidFill>
              </a:rPr>
              <a:t>atau</a:t>
            </a:r>
            <a:r>
              <a:rPr lang="en-US" sz="4000" dirty="0" smtClean="0">
                <a:solidFill>
                  <a:schemeClr val="tx1"/>
                </a:solidFill>
              </a:rPr>
              <a:t> flash yang </a:t>
            </a:r>
            <a:r>
              <a:rPr lang="en-US" sz="4000" dirty="0" err="1" smtClean="0">
                <a:solidFill>
                  <a:schemeClr val="tx1"/>
                </a:solidFill>
              </a:rPr>
              <a:t>digunakan</a:t>
            </a:r>
            <a:r>
              <a:rPr lang="en-US" sz="4000" dirty="0" smtClean="0">
                <a:solidFill>
                  <a:schemeClr val="tx1"/>
                </a:solidFill>
              </a:rPr>
              <a:t> </a:t>
            </a:r>
            <a:r>
              <a:rPr lang="en-US" sz="4000" dirty="0" err="1" smtClean="0">
                <a:solidFill>
                  <a:schemeClr val="tx1"/>
                </a:solidFill>
              </a:rPr>
              <a:t>untuk</a:t>
            </a:r>
            <a:r>
              <a:rPr lang="en-US" sz="4000" dirty="0" smtClean="0">
                <a:solidFill>
                  <a:schemeClr val="tx1"/>
                </a:solidFill>
              </a:rPr>
              <a:t> </a:t>
            </a:r>
            <a:r>
              <a:rPr lang="en-US" sz="4000" dirty="0" err="1" smtClean="0">
                <a:solidFill>
                  <a:schemeClr val="tx1"/>
                </a:solidFill>
              </a:rPr>
              <a:t>menyimpan</a:t>
            </a:r>
            <a:r>
              <a:rPr lang="en-US" sz="4000" dirty="0" smtClean="0">
                <a:solidFill>
                  <a:schemeClr val="tx1"/>
                </a:solidFill>
              </a:rPr>
              <a:t> </a:t>
            </a:r>
            <a:r>
              <a:rPr lang="en-US" sz="4000" dirty="0" err="1" smtClean="0">
                <a:solidFill>
                  <a:schemeClr val="tx1"/>
                </a:solidFill>
              </a:rPr>
              <a:t>konfigurasi</a:t>
            </a:r>
            <a:r>
              <a:rPr lang="en-US" sz="4000" dirty="0" smtClean="0">
                <a:solidFill>
                  <a:schemeClr val="tx1"/>
                </a:solidFill>
              </a:rPr>
              <a:t> </a:t>
            </a:r>
            <a:r>
              <a:rPr lang="en-US" sz="4000" dirty="0" err="1" smtClean="0">
                <a:solidFill>
                  <a:schemeClr val="tx1"/>
                </a:solidFill>
              </a:rPr>
              <a:t>dari</a:t>
            </a:r>
            <a:r>
              <a:rPr lang="en-US" sz="4000" dirty="0" smtClean="0">
                <a:solidFill>
                  <a:schemeClr val="tx1"/>
                </a:solidFill>
              </a:rPr>
              <a:t> </a:t>
            </a:r>
            <a:r>
              <a:rPr lang="en-US" sz="4000" dirty="0" err="1" smtClean="0">
                <a:solidFill>
                  <a:schemeClr val="tx1"/>
                </a:solidFill>
              </a:rPr>
              <a:t>sebuah</a:t>
            </a:r>
            <a:r>
              <a:rPr lang="en-US" sz="4000" dirty="0" smtClean="0">
                <a:solidFill>
                  <a:schemeClr val="tx1"/>
                </a:solidFill>
              </a:rPr>
              <a:t> motherboard</a:t>
            </a:r>
          </a:p>
          <a:p>
            <a:pPr>
              <a:buNone/>
            </a:pPr>
            <a:r>
              <a:rPr lang="en-US" sz="4000" b="1" dirty="0" smtClean="0">
                <a:solidFill>
                  <a:schemeClr val="tx1"/>
                </a:solidFill>
              </a:rPr>
              <a:t>L.  Southbridge</a:t>
            </a:r>
            <a:endParaRPr lang="en-US" sz="4000" dirty="0" smtClean="0">
              <a:solidFill>
                <a:schemeClr val="tx1"/>
              </a:solidFill>
            </a:endParaRPr>
          </a:p>
          <a:p>
            <a:pPr>
              <a:buNone/>
            </a:pPr>
            <a:r>
              <a:rPr lang="en-US" sz="4000" dirty="0" smtClean="0">
                <a:solidFill>
                  <a:schemeClr val="tx1"/>
                </a:solidFill>
              </a:rPr>
              <a:t>Southbridge </a:t>
            </a:r>
            <a:r>
              <a:rPr lang="en-US" sz="4000" dirty="0" err="1" smtClean="0">
                <a:solidFill>
                  <a:schemeClr val="tx1"/>
                </a:solidFill>
              </a:rPr>
              <a:t>merupakan</a:t>
            </a:r>
            <a:r>
              <a:rPr lang="en-US" sz="4000" dirty="0" smtClean="0">
                <a:solidFill>
                  <a:schemeClr val="tx1"/>
                </a:solidFill>
              </a:rPr>
              <a:t> </a:t>
            </a:r>
            <a:r>
              <a:rPr lang="en-US" sz="4000" dirty="0" err="1" smtClean="0">
                <a:solidFill>
                  <a:schemeClr val="tx1"/>
                </a:solidFill>
              </a:rPr>
              <a:t>komponen</a:t>
            </a:r>
            <a:r>
              <a:rPr lang="en-US" sz="4000" dirty="0" smtClean="0">
                <a:solidFill>
                  <a:schemeClr val="tx1"/>
                </a:solidFill>
              </a:rPr>
              <a:t> </a:t>
            </a:r>
            <a:r>
              <a:rPr lang="en-US" sz="4000" dirty="0" err="1" smtClean="0">
                <a:solidFill>
                  <a:schemeClr val="tx1"/>
                </a:solidFill>
              </a:rPr>
              <a:t>pembantu</a:t>
            </a:r>
            <a:r>
              <a:rPr lang="en-US" sz="4000" dirty="0" smtClean="0">
                <a:solidFill>
                  <a:schemeClr val="tx1"/>
                </a:solidFill>
              </a:rPr>
              <a:t> </a:t>
            </a:r>
            <a:r>
              <a:rPr lang="en-US" sz="4000" dirty="0" err="1" smtClean="0">
                <a:solidFill>
                  <a:schemeClr val="tx1"/>
                </a:solidFill>
              </a:rPr>
              <a:t>northbridge</a:t>
            </a:r>
            <a:r>
              <a:rPr lang="en-US" sz="4000" dirty="0" smtClean="0">
                <a:solidFill>
                  <a:schemeClr val="tx1"/>
                </a:solidFill>
              </a:rPr>
              <a:t> yang </a:t>
            </a:r>
            <a:r>
              <a:rPr lang="en-US" sz="4000" dirty="0" err="1" smtClean="0">
                <a:solidFill>
                  <a:schemeClr val="tx1"/>
                </a:solidFill>
              </a:rPr>
              <a:t>menghubungkan</a:t>
            </a:r>
            <a:r>
              <a:rPr lang="en-US" sz="4000" dirty="0" smtClean="0">
                <a:solidFill>
                  <a:schemeClr val="tx1"/>
                </a:solidFill>
              </a:rPr>
              <a:t> </a:t>
            </a:r>
            <a:r>
              <a:rPr lang="en-US" sz="4000" dirty="0" err="1" smtClean="0">
                <a:solidFill>
                  <a:schemeClr val="tx1"/>
                </a:solidFill>
              </a:rPr>
              <a:t>northbridge</a:t>
            </a:r>
            <a:r>
              <a:rPr lang="en-US" sz="4000" dirty="0" smtClean="0">
                <a:solidFill>
                  <a:schemeClr val="tx1"/>
                </a:solidFill>
              </a:rPr>
              <a:t> </a:t>
            </a:r>
            <a:r>
              <a:rPr lang="en-US" sz="4000" dirty="0" err="1" smtClean="0">
                <a:solidFill>
                  <a:schemeClr val="tx1"/>
                </a:solidFill>
              </a:rPr>
              <a:t>dengan</a:t>
            </a:r>
            <a:r>
              <a:rPr lang="en-US" sz="4000" dirty="0" smtClean="0">
                <a:solidFill>
                  <a:schemeClr val="tx1"/>
                </a:solidFill>
              </a:rPr>
              <a:t> </a:t>
            </a:r>
            <a:r>
              <a:rPr lang="en-US" sz="4000" dirty="0" err="1" smtClean="0">
                <a:solidFill>
                  <a:schemeClr val="tx1"/>
                </a:solidFill>
              </a:rPr>
              <a:t>komponen</a:t>
            </a:r>
            <a:r>
              <a:rPr lang="en-US" sz="4000" dirty="0" smtClean="0">
                <a:solidFill>
                  <a:schemeClr val="tx1"/>
                </a:solidFill>
              </a:rPr>
              <a:t> </a:t>
            </a:r>
            <a:r>
              <a:rPr lang="en-US" sz="4000" dirty="0" err="1" smtClean="0">
                <a:solidFill>
                  <a:schemeClr val="tx1"/>
                </a:solidFill>
              </a:rPr>
              <a:t>lainnya</a:t>
            </a:r>
            <a:r>
              <a:rPr lang="en-US" sz="4000" dirty="0" smtClean="0">
                <a:solidFill>
                  <a:schemeClr val="tx1"/>
                </a:solidFill>
              </a:rPr>
              <a:t>.</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Memori</a:t>
            </a:r>
            <a:r>
              <a:rPr lang="en-US" dirty="0" smtClean="0"/>
              <a:t> RAM</a:t>
            </a:r>
            <a:endParaRPr lang="en-US" dirty="0"/>
          </a:p>
        </p:txBody>
      </p:sp>
      <p:pic>
        <p:nvPicPr>
          <p:cNvPr id="52225" name="Picture 1"/>
          <p:cNvPicPr>
            <a:picLocks noChangeAspect="1" noChangeArrowheads="1"/>
          </p:cNvPicPr>
          <p:nvPr/>
        </p:nvPicPr>
        <p:blipFill>
          <a:blip r:embed="rId2"/>
          <a:srcRect/>
          <a:stretch>
            <a:fillRect/>
          </a:stretch>
        </p:blipFill>
        <p:spPr bwMode="auto">
          <a:xfrm>
            <a:off x="304800" y="1447800"/>
            <a:ext cx="3362325" cy="3590925"/>
          </a:xfrm>
          <a:prstGeom prst="rect">
            <a:avLst/>
          </a:prstGeom>
          <a:noFill/>
          <a:ln w="9525">
            <a:noFill/>
            <a:miter lim="800000"/>
            <a:headEnd/>
            <a:tailEnd/>
          </a:ln>
          <a:effectLst/>
        </p:spPr>
      </p:pic>
      <p:pic>
        <p:nvPicPr>
          <p:cNvPr id="52226" name="Picture 2"/>
          <p:cNvPicPr>
            <a:picLocks noChangeAspect="1" noChangeArrowheads="1"/>
          </p:cNvPicPr>
          <p:nvPr/>
        </p:nvPicPr>
        <p:blipFill>
          <a:blip r:embed="rId3"/>
          <a:srcRect/>
          <a:stretch>
            <a:fillRect/>
          </a:stretch>
        </p:blipFill>
        <p:spPr bwMode="auto">
          <a:xfrm>
            <a:off x="5334000" y="1066800"/>
            <a:ext cx="2057400" cy="2163067"/>
          </a:xfrm>
          <a:prstGeom prst="rect">
            <a:avLst/>
          </a:prstGeom>
          <a:noFill/>
          <a:ln w="9525">
            <a:noFill/>
            <a:miter lim="800000"/>
            <a:headEnd/>
            <a:tailEnd/>
          </a:ln>
          <a:effectLst/>
        </p:spPr>
      </p:pic>
      <p:pic>
        <p:nvPicPr>
          <p:cNvPr id="52227" name="Picture 3"/>
          <p:cNvPicPr>
            <a:picLocks noChangeAspect="1" noChangeArrowheads="1"/>
          </p:cNvPicPr>
          <p:nvPr/>
        </p:nvPicPr>
        <p:blipFill>
          <a:blip r:embed="rId4"/>
          <a:srcRect/>
          <a:stretch>
            <a:fillRect/>
          </a:stretch>
        </p:blipFill>
        <p:spPr bwMode="auto">
          <a:xfrm>
            <a:off x="4038600" y="3886200"/>
            <a:ext cx="2057400" cy="2272085"/>
          </a:xfrm>
          <a:prstGeom prst="rect">
            <a:avLst/>
          </a:prstGeom>
          <a:noFill/>
          <a:ln w="9525">
            <a:noFill/>
            <a:miter lim="800000"/>
            <a:headEnd/>
            <a:tailEnd/>
          </a:ln>
          <a:effectLst/>
        </p:spPr>
      </p:pic>
      <p:pic>
        <p:nvPicPr>
          <p:cNvPr id="52228" name="Picture 4"/>
          <p:cNvPicPr>
            <a:picLocks noChangeAspect="1" noChangeArrowheads="1"/>
          </p:cNvPicPr>
          <p:nvPr/>
        </p:nvPicPr>
        <p:blipFill>
          <a:blip r:embed="rId5"/>
          <a:srcRect/>
          <a:stretch>
            <a:fillRect/>
          </a:stretch>
        </p:blipFill>
        <p:spPr bwMode="auto">
          <a:xfrm>
            <a:off x="6172200" y="3886200"/>
            <a:ext cx="2819400" cy="2288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Selanjutnya</a:t>
            </a:r>
            <a:endParaRPr lang="en-US" dirty="0"/>
          </a:p>
        </p:txBody>
      </p:sp>
      <p:pic>
        <p:nvPicPr>
          <p:cNvPr id="60418" name="Picture 2"/>
          <p:cNvPicPr>
            <a:picLocks noChangeAspect="1" noChangeArrowheads="1"/>
          </p:cNvPicPr>
          <p:nvPr/>
        </p:nvPicPr>
        <p:blipFill>
          <a:blip r:embed="rId2"/>
          <a:srcRect/>
          <a:stretch>
            <a:fillRect/>
          </a:stretch>
        </p:blipFill>
        <p:spPr bwMode="auto">
          <a:xfrm>
            <a:off x="1447800" y="1371600"/>
            <a:ext cx="6629400" cy="52320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419600" y="1600200"/>
            <a:ext cx="403860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Konsep </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US" sz="1600" b="0" i="0" u="none" strike="noStrike" kern="1200" cap="none" spc="0" normalizeH="0" baseline="0" noProof="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Tx/>
              <a:buNone/>
              <a:tabLst/>
              <a:defRPr/>
            </a:pPr>
            <a:r>
              <a:rPr kumimoji="0" lang="en-US" sz="1600" b="1" i="0" u="none" strike="noStrike" kern="1200" cap="none" spc="0" normalizeH="0" baseline="0" noProof="0" smtClean="0">
                <a:ln>
                  <a:noFill/>
                </a:ln>
                <a:solidFill>
                  <a:schemeClr val="tx1"/>
                </a:solidFill>
                <a:effectLst/>
                <a:uLnTx/>
                <a:uFillTx/>
                <a:latin typeface="+mn-lt"/>
                <a:ea typeface="+mn-ea"/>
                <a:cs typeface="+mn-cs"/>
              </a:rPr>
              <a:t>Hardware </a:t>
            </a:r>
          </a:p>
          <a:p>
            <a:pPr marL="742950" marR="0" lvl="1" indent="-285750" algn="l" defTabSz="914400" rtl="0" eaLnBrk="1" fontAlgn="auto" latinLnBrk="0" hangingPunct="1">
              <a:lnSpc>
                <a:spcPct val="90000"/>
              </a:lnSpc>
              <a:spcBef>
                <a:spcPct val="20000"/>
              </a:spcBef>
              <a:spcAft>
                <a:spcPts val="0"/>
              </a:spcAft>
              <a:buClrTx/>
              <a:buSzTx/>
              <a:buFontTx/>
              <a:buNone/>
              <a:tabLst/>
              <a:defRPr/>
            </a:pPr>
            <a:r>
              <a:rPr kumimoji="0" lang="en-US" sz="1600" b="1" i="0" u="none" strike="noStrike" kern="1200" cap="none" spc="0" normalizeH="0" baseline="0" noProof="0" smtClean="0">
                <a:ln>
                  <a:noFill/>
                </a:ln>
                <a:solidFill>
                  <a:schemeClr val="tx1"/>
                </a:solidFill>
                <a:effectLst/>
                <a:uLnTx/>
                <a:uFillTx/>
                <a:latin typeface="+mn-lt"/>
                <a:ea typeface="+mn-ea"/>
                <a:cs typeface="+mn-cs"/>
              </a:rPr>
              <a:t>Software </a:t>
            </a:r>
          </a:p>
          <a:p>
            <a:pPr marL="742950" marR="0" lvl="1" indent="-285750" algn="l" defTabSz="914400" rtl="0" eaLnBrk="1" fontAlgn="auto" latinLnBrk="0" hangingPunct="1">
              <a:lnSpc>
                <a:spcPct val="90000"/>
              </a:lnSpc>
              <a:spcBef>
                <a:spcPct val="20000"/>
              </a:spcBef>
              <a:spcAft>
                <a:spcPts val="0"/>
              </a:spcAft>
              <a:buClrTx/>
              <a:buSzTx/>
              <a:buFontTx/>
              <a:buNone/>
              <a:tabLst/>
              <a:defRPr/>
            </a:pPr>
            <a:r>
              <a:rPr kumimoji="0" lang="en-US" sz="1600" b="1" i="0" u="none" strike="noStrike" kern="1200" cap="none" spc="0" normalizeH="0" baseline="0" noProof="0" smtClean="0">
                <a:ln>
                  <a:noFill/>
                </a:ln>
                <a:solidFill>
                  <a:schemeClr val="tx1"/>
                </a:solidFill>
                <a:effectLst/>
                <a:uLnTx/>
                <a:uFillTx/>
                <a:latin typeface="+mn-lt"/>
                <a:ea typeface="+mn-ea"/>
                <a:cs typeface="+mn-cs"/>
              </a:rPr>
              <a:t>Brainware</a:t>
            </a: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adalah merupakan konsep tri-tunggal yang tidak bisa dipisahkan satu dengan lainnya.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 Untuk tahap pertama, manusia harus memasukkan program terlebih dahulu kedalam komputer.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Setelah Setelah program tersimpan didalam komputer, maka komputer baru bisa bekerja untuk membantu manusia untuk menyelesaikan persoalan ataupun pekerjaannya.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8" descr="fun-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66800" y="1371600"/>
            <a:ext cx="2790825"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Perangkat</a:t>
            </a:r>
            <a:r>
              <a:rPr lang="en-US" dirty="0" smtClean="0"/>
              <a:t> </a:t>
            </a:r>
            <a:r>
              <a:rPr lang="en-US" dirty="0" err="1" smtClean="0"/>
              <a:t>Lunak</a:t>
            </a:r>
            <a:r>
              <a:rPr lang="en-US" dirty="0" smtClean="0"/>
              <a:t> (Software)</a:t>
            </a:r>
            <a:endParaRPr lang="en-US" dirty="0"/>
          </a:p>
        </p:txBody>
      </p:sp>
      <p:sp>
        <p:nvSpPr>
          <p:cNvPr id="4" name="Rectangle 3"/>
          <p:cNvSpPr txBox="1">
            <a:spLocks noChangeArrowheads="1"/>
          </p:cNvSpPr>
          <p:nvPr/>
        </p:nvSpPr>
        <p:spPr>
          <a:xfrm>
            <a:off x="685800" y="1828800"/>
            <a:ext cx="76962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Perangkat keras tidak bisa bekerja tanpa perintah</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Perintah itu disebut perangkat lunak</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Perangkat lunak ditulis/ditentukan oleh manusia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Perangkat lunak dibagi menjadi 3 bagian yaitu: Sistem Operasi, Bahasa Pemograman dan Program Aplikasi</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Sistem</a:t>
            </a:r>
            <a:r>
              <a:rPr lang="en-US" dirty="0" smtClean="0"/>
              <a:t> </a:t>
            </a:r>
            <a:r>
              <a:rPr lang="en-US" dirty="0" err="1" smtClean="0"/>
              <a:t>Operasi</a:t>
            </a:r>
            <a:endParaRPr lang="en-US" dirty="0"/>
          </a:p>
        </p:txBody>
      </p:sp>
      <p:sp>
        <p:nvSpPr>
          <p:cNvPr id="4" name="Rectangle 3"/>
          <p:cNvSpPr txBox="1">
            <a:spLocks noChangeArrowheads="1"/>
          </p:cNvSpPr>
          <p:nvPr/>
        </p:nvSpPr>
        <p:spPr>
          <a:xfrm>
            <a:off x="533400" y="1676400"/>
            <a:ext cx="8153400" cy="487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Sebenarnya seseorang harus tahu cara kerja detail perangkat keras agar dapat menulis perangkat lunak</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Tetapi tidak semua orang tahu cara kerja perangkat keras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Dan lagi setiap pabrik memilki karakteristik perangkat keras yang berbeda</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Untuk membantu agar komputer dapat digunakan setiap orang (meski dia tidak tahu cara kerja perangkat keras) dibuat sebuah sistem operasi</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Selanjutnya</a:t>
            </a:r>
            <a:endParaRPr lang="en-US" dirty="0"/>
          </a:p>
        </p:txBody>
      </p:sp>
      <p:sp>
        <p:nvSpPr>
          <p:cNvPr id="4" name="Rectangle 3"/>
          <p:cNvSpPr txBox="1">
            <a:spLocks noChangeArrowheads="1"/>
          </p:cNvSpPr>
          <p:nvPr/>
        </p:nvSpPr>
        <p:spPr>
          <a:xfrm>
            <a:off x="381000" y="1752600"/>
            <a:ext cx="81534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Contoh : Windows, Unix, Linux, FreeBSD, Solaris, Macintosh, dll</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Sistem operasi berguna untuk mengatur seluruh operasi dan sumber daya perangkat keras komputer</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Sistem operasi ditulis oleh pabrik software sehingga mudah digunakan oleh orang yang tidak mengerti komputer secara rinci, jadi berfungsi sebagai interface mesin-manusia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Misalnya: kita bisa menggunakan perintah print pada komputer untuk mencetak tanpa harus tahu bagaimana komputer dan printer bekerja</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Bahasa</a:t>
            </a:r>
            <a:r>
              <a:rPr lang="en-US" dirty="0" smtClean="0"/>
              <a:t> </a:t>
            </a:r>
            <a:r>
              <a:rPr lang="en-US" dirty="0" err="1" smtClean="0"/>
              <a:t>Pemrograman</a:t>
            </a:r>
            <a:endParaRPr lang="en-US" dirty="0"/>
          </a:p>
        </p:txBody>
      </p:sp>
      <p:sp>
        <p:nvSpPr>
          <p:cNvPr id="4" name="Rectangle 3"/>
          <p:cNvSpPr txBox="1">
            <a:spLocks noChangeArrowheads="1"/>
          </p:cNvSpPr>
          <p:nvPr/>
        </p:nvSpPr>
        <p:spPr>
          <a:xfrm>
            <a:off x="457200" y="1981200"/>
            <a:ext cx="8229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Bahasa pemograman adalah program komputer yang berguna untuk membuat program lain, program yang dibuat bisa berupa program aplikasi, sistem operasi, dll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Contohnya C, Pascal, C++, java, delphi dll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t>
            </a:r>
            <a:r>
              <a:rPr lang="en-US" dirty="0" err="1" smtClean="0"/>
              <a:t>Aplikasi</a:t>
            </a:r>
            <a:endParaRPr lang="en-US" dirty="0"/>
          </a:p>
        </p:txBody>
      </p:sp>
      <p:sp>
        <p:nvSpPr>
          <p:cNvPr id="4" name="Rectangle 3"/>
          <p:cNvSpPr txBox="1">
            <a:spLocks noChangeArrowheads="1"/>
          </p:cNvSpPr>
          <p:nvPr/>
        </p:nvSpPr>
        <p:spPr>
          <a:xfrm>
            <a:off x="457200" y="1600200"/>
            <a:ext cx="8229600" cy="480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Program Aplikasi adalah program komputer yang ditulis untuk dapat menyelesaikan permasalahan atau kerja tertentu</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Dapat dibeli atau dibuat sendiri menggunakan bahasa pemograman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Ditulis oleh programmer menggunakan bahasa pemograman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Misalnya Ms Word untuk tulisan, Ms Excel untuk spreedsheet, Ms Powerpoint untuk presentasi, software game, open office dll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Referensi</a:t>
            </a:r>
            <a:r>
              <a:rPr lang="en-US" dirty="0" smtClean="0"/>
              <a:t/>
            </a:r>
            <a:br>
              <a:rPr lang="en-US" dirty="0" smtClean="0"/>
            </a:br>
            <a:endParaRPr lang="en-US" dirty="0"/>
          </a:p>
        </p:txBody>
      </p:sp>
      <p:sp>
        <p:nvSpPr>
          <p:cNvPr id="3" name="Content Placeholder 2"/>
          <p:cNvSpPr>
            <a:spLocks noGrp="1"/>
          </p:cNvSpPr>
          <p:nvPr>
            <p:ph idx="1"/>
          </p:nvPr>
        </p:nvSpPr>
        <p:spPr>
          <a:xfrm>
            <a:off x="304800" y="1554162"/>
            <a:ext cx="8686800" cy="4999038"/>
          </a:xfrm>
        </p:spPr>
        <p:txBody>
          <a:bodyPr>
            <a:normAutofit lnSpcReduction="10000"/>
          </a:bodyPr>
          <a:lstStyle/>
          <a:p>
            <a:r>
              <a:rPr lang="en-US" dirty="0">
                <a:hlinkClick r:id="rId2"/>
              </a:rPr>
              <a:t>http://</a:t>
            </a:r>
            <a:r>
              <a:rPr lang="en-US" dirty="0" smtClean="0">
                <a:hlinkClick r:id="rId2"/>
              </a:rPr>
              <a:t>kuliah.dinus.ac.id/edi-nur/intro1-cad.html</a:t>
            </a:r>
            <a:endParaRPr lang="en-US" dirty="0" smtClean="0"/>
          </a:p>
          <a:p>
            <a:r>
              <a:rPr lang="en-US" dirty="0" smtClean="0"/>
              <a:t>Slide </a:t>
            </a:r>
            <a:r>
              <a:rPr lang="en-US" dirty="0" err="1" smtClean="0"/>
              <a:t>perkuliahan</a:t>
            </a:r>
            <a:r>
              <a:rPr lang="en-US" dirty="0" smtClean="0"/>
              <a:t> “</a:t>
            </a:r>
            <a:r>
              <a:rPr lang="en-US" dirty="0" err="1" smtClean="0"/>
              <a:t>mengenal</a:t>
            </a:r>
            <a:r>
              <a:rPr lang="en-US" dirty="0" smtClean="0"/>
              <a:t> </a:t>
            </a:r>
            <a:r>
              <a:rPr lang="en-US" dirty="0" err="1" smtClean="0"/>
              <a:t>dunia</a:t>
            </a:r>
            <a:r>
              <a:rPr lang="en-US" dirty="0" smtClean="0"/>
              <a:t> </a:t>
            </a:r>
            <a:r>
              <a:rPr lang="en-US" dirty="0" err="1" smtClean="0"/>
              <a:t>komputer</a:t>
            </a:r>
            <a:r>
              <a:rPr lang="en-US" dirty="0" smtClean="0"/>
              <a:t>” </a:t>
            </a:r>
            <a:r>
              <a:rPr lang="en-US" dirty="0" err="1" smtClean="0"/>
              <a:t>diunduh</a:t>
            </a:r>
            <a:r>
              <a:rPr lang="en-US" dirty="0"/>
              <a:t> di </a:t>
            </a:r>
            <a:r>
              <a:rPr lang="en-US" dirty="0">
                <a:hlinkClick r:id="rId3"/>
              </a:rPr>
              <a:t>http://</a:t>
            </a:r>
            <a:r>
              <a:rPr lang="en-US" dirty="0" smtClean="0">
                <a:hlinkClick r:id="rId3"/>
              </a:rPr>
              <a:t>tri_s.staff.gunadarma.ac.id/Downloads/files/7115/pengertian+dasar.ppt</a:t>
            </a:r>
            <a:endParaRPr lang="en-US" dirty="0" smtClean="0"/>
          </a:p>
          <a:p>
            <a:r>
              <a:rPr lang="en-US" dirty="0" smtClean="0">
                <a:hlinkClick r:id="rId4"/>
              </a:rPr>
              <a:t>http://bhineka.com</a:t>
            </a:r>
            <a:endParaRPr lang="en-US" dirty="0" smtClean="0"/>
          </a:p>
          <a:p>
            <a:r>
              <a:rPr lang="en-US" dirty="0" err="1" smtClean="0"/>
              <a:t>Konsep</a:t>
            </a:r>
            <a:r>
              <a:rPr lang="en-US" dirty="0" smtClean="0"/>
              <a:t> </a:t>
            </a:r>
            <a:r>
              <a:rPr lang="en-US" dirty="0" err="1" smtClean="0"/>
              <a:t>brainware</a:t>
            </a:r>
            <a:r>
              <a:rPr lang="en-US" dirty="0"/>
              <a:t> </a:t>
            </a:r>
            <a:r>
              <a:rPr lang="en-US" dirty="0">
                <a:hlinkClick r:id="rId5"/>
              </a:rPr>
              <a:t>http://</a:t>
            </a:r>
            <a:r>
              <a:rPr lang="en-US" dirty="0" smtClean="0">
                <a:hlinkClick r:id="rId5"/>
              </a:rPr>
              <a:t>ghadinkz23.blogspot.co.id/2012/04/pengertian-hardware-software-dan.html</a:t>
            </a:r>
            <a:r>
              <a:rPr lang="en-US" dirty="0" smtClean="0"/>
              <a:t> </a:t>
            </a:r>
          </a:p>
          <a:p>
            <a:endParaRPr lang="en-US" dirty="0"/>
          </a:p>
        </p:txBody>
      </p:sp>
    </p:spTree>
    <p:extLst>
      <p:ext uri="{BB962C8B-B14F-4D97-AF65-F5344CB8AC3E}">
        <p14:creationId xmlns:p14="http://schemas.microsoft.com/office/powerpoint/2010/main" val="153536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Komputer</a:t>
            </a:r>
            <a:r>
              <a:rPr lang="en-US" dirty="0" smtClean="0"/>
              <a:t> </a:t>
            </a:r>
            <a:r>
              <a:rPr lang="en-US" dirty="0" err="1" smtClean="0"/>
              <a:t>Generasi</a:t>
            </a:r>
            <a:r>
              <a:rPr lang="en-US" dirty="0" smtClean="0"/>
              <a:t> </a:t>
            </a:r>
            <a:r>
              <a:rPr lang="en-US" dirty="0" err="1" smtClean="0"/>
              <a:t>Pertama</a:t>
            </a:r>
            <a:endParaRPr lang="en-US" dirty="0"/>
          </a:p>
        </p:txBody>
      </p:sp>
      <p:sp>
        <p:nvSpPr>
          <p:cNvPr id="4" name="Rectangle 4"/>
          <p:cNvSpPr txBox="1">
            <a:spLocks noChangeArrowheads="1"/>
          </p:cNvSpPr>
          <p:nvPr/>
        </p:nvSpPr>
        <p:spPr bwMode="auto">
          <a:xfrm>
            <a:off x="533400" y="1447800"/>
            <a:ext cx="4038600" cy="4572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Tabung hampa udara sebagai penguat sinyal, merupakan ciri khas komputer generasi pertama.</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Pada awalnya, tabung hampa udara (vacum-tube) digunakan sebagai komponen penguat sinyal.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Bahan bakunya terdiri dari kaca, sehingga banyak memiliki kelemahan, seperti: mudah pecah, dan mudah menyalurkan panas.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Panas ini perlu dinetralisir oleh komponen lain yang berfungsi sebagai pendingin</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4"/>
          <p:cNvPicPr>
            <a:picLocks noChangeAspect="1" noChangeArrowheads="1"/>
          </p:cNvPicPr>
          <p:nvPr/>
        </p:nvPicPr>
        <p:blipFill>
          <a:blip r:embed="rId2"/>
          <a:srcRect/>
          <a:stretch>
            <a:fillRect/>
          </a:stretch>
        </p:blipFill>
        <p:spPr bwMode="auto">
          <a:xfrm>
            <a:off x="5257800" y="1219200"/>
            <a:ext cx="2962275" cy="5268850"/>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457200" y="1600200"/>
            <a:ext cx="403860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Dan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adanya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komponen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tambahan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akhirnya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komputer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ada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menjadi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besar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berat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mahal</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tahun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1946,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komputer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elektronik</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didunia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pertama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yakni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ENIAC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selesai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dibuat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Pada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komputer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tersebut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terdapat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18.800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tabung</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hampa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udara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dan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berbobot</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30 ton.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begitu</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besar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ukurannya</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sampai-sampai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memerlukan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suatu</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ruangan</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kelas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tersendiri</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5" name="Picture 7" descr="1-2e"/>
          <p:cNvPicPr>
            <a:picLocks noChangeAspect="1" noChangeArrowheads="1"/>
          </p:cNvPicPr>
          <p:nvPr/>
        </p:nvPicPr>
        <p:blipFill>
          <a:blip r:embed="rId2"/>
          <a:srcRect/>
          <a:stretch>
            <a:fillRect/>
          </a:stretch>
        </p:blipFill>
        <p:spPr bwMode="auto">
          <a:xfrm>
            <a:off x="4343400" y="1600200"/>
            <a:ext cx="4191000" cy="426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Generasi</a:t>
            </a:r>
            <a:r>
              <a:rPr lang="en-US" dirty="0" smtClean="0"/>
              <a:t> </a:t>
            </a:r>
            <a:r>
              <a:rPr lang="en-US" dirty="0" err="1" smtClean="0"/>
              <a:t>Kedua</a:t>
            </a:r>
            <a:endParaRPr lang="en-US" dirty="0"/>
          </a:p>
        </p:txBody>
      </p:sp>
      <p:sp>
        <p:nvSpPr>
          <p:cNvPr id="8" name="Rectangle 4"/>
          <p:cNvSpPr txBox="1">
            <a:spLocks noChangeArrowheads="1"/>
          </p:cNvSpPr>
          <p:nvPr/>
        </p:nvSpPr>
        <p:spPr bwMode="auto">
          <a:xfrm>
            <a:off x="457200" y="1600200"/>
            <a:ext cx="403860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Transistor merupakan ciri khas komputer generasi kedua. Bahan bakunya terdiri atas tiga lapis, yaitu: "basic", "collector" dan "emmiter".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Transistor merupakan singkatan dari Transfer Resistor, yang berarti dengan mempengaruhi daya tahan antara dua dari tiga lapisan, maka daya (resistor) yang ada pada lapisan berikutnya dapat pula dipengaruhi</a:t>
            </a:r>
            <a:r>
              <a:rPr kumimoji="0" lang="en-US" sz="3200" b="0" i="0" u="none" strike="noStrike" kern="1200" cap="none" spc="0" normalizeH="0" baseline="0" noProof="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7"/>
          <p:cNvPicPr>
            <a:picLocks noChangeAspect="1" noChangeArrowheads="1"/>
          </p:cNvPicPr>
          <p:nvPr/>
        </p:nvPicPr>
        <p:blipFill>
          <a:blip r:embed="rId2">
            <a:clrChange>
              <a:clrFrom>
                <a:srgbClr val="FEFFF9"/>
              </a:clrFrom>
              <a:clrTo>
                <a:srgbClr val="FEFFF9">
                  <a:alpha val="0"/>
                </a:srgbClr>
              </a:clrTo>
            </a:clrChange>
          </a:blip>
          <a:srcRect r="22090"/>
          <a:stretch>
            <a:fillRect/>
          </a:stretch>
        </p:blipFill>
        <p:spPr bwMode="auto">
          <a:xfrm>
            <a:off x="4648200" y="1524000"/>
            <a:ext cx="31242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1600200"/>
            <a:ext cx="403860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Dengan demikian, fungsi transistor adalah sebagai penguat sinyal. Sebagai komponen padat, tansistor mempunyai banyak keunggulan seperti misalnya: tidak mudah pecah, tidak menyalurkan panas. dan dengan demikian, komputer yang ada menjadi lebih kecil dan lebih murah</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Pada tahun 1960-an, IBM memperkenalkan komputer komersial yang memanfaatkan transistor dan digunakan secara luas mulai beredar dipasaran. Komputer IBM- 7090 buatan Amerika Serikat merupakan salah satu komputer komersial yang memanfaatkan transistor.</a:t>
            </a:r>
            <a:r>
              <a:rPr kumimoji="0" lang="en-US" sz="2400" b="0" i="0" u="none" strike="noStrike" kern="1200" cap="none" spc="0" normalizeH="0" baseline="0" noProof="0" smtClean="0">
                <a:ln>
                  <a:noFill/>
                </a:ln>
                <a:solidFill>
                  <a:schemeClr val="tx1"/>
                </a:solidFill>
                <a:effectLst/>
                <a:uLnTx/>
                <a:uFillTx/>
                <a:latin typeface="+mn-lt"/>
                <a:ea typeface="+mn-ea"/>
                <a:cs typeface="+mn-cs"/>
              </a:rPr>
              <a:t> </a:t>
            </a:r>
            <a:r>
              <a:rPr kumimoji="0" lang="en-US" sz="1600" b="0" i="0" u="none" strike="noStrike" kern="1200" cap="none" spc="0" normalizeH="0" baseline="0" noProof="0" smtClean="0">
                <a:ln>
                  <a:noFill/>
                </a:ln>
                <a:solidFill>
                  <a:schemeClr val="tx1"/>
                </a:solidFill>
                <a:effectLst/>
                <a:uLnTx/>
                <a:uFillTx/>
                <a:latin typeface="+mn-lt"/>
                <a:ea typeface="+mn-ea"/>
                <a:cs typeface="+mn-cs"/>
              </a:rPr>
              <a:t> </a:t>
            </a:r>
          </a:p>
        </p:txBody>
      </p:sp>
      <p:sp>
        <p:nvSpPr>
          <p:cNvPr id="7" name="Rectangle 6"/>
          <p:cNvSpPr txBox="1">
            <a:spLocks noChangeArrowheads="1"/>
          </p:cNvSpPr>
          <p:nvPr/>
        </p:nvSpPr>
        <p:spPr bwMode="auto">
          <a:xfrm>
            <a:off x="4648200" y="1600200"/>
            <a:ext cx="4038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Komputer ini dirancang untuk menyelesaikan segala macam pekerjaan baik yang bersifat ilmiah ataupun komersial. Karena kecepatan dan kemampuan yang dimilikinya, menyebabkan IBM 7090 menjadi sangat popular. Komputer generasi kedua lainnya adalah: IBM Serie 1400, NCR Serie 304, MARK IV dan Honeywell Model 800. </a:t>
            </a:r>
          </a:p>
        </p:txBody>
      </p:sp>
      <p:pic>
        <p:nvPicPr>
          <p:cNvPr id="8" name="Picture 7" descr="1-2i"/>
          <p:cNvPicPr>
            <a:picLocks noChangeAspect="1" noChangeArrowheads="1"/>
          </p:cNvPicPr>
          <p:nvPr/>
        </p:nvPicPr>
        <p:blipFill>
          <a:blip r:embed="rId2"/>
          <a:srcRect/>
          <a:stretch>
            <a:fillRect/>
          </a:stretch>
        </p:blipFill>
        <p:spPr bwMode="auto">
          <a:xfrm>
            <a:off x="5029200" y="3810000"/>
            <a:ext cx="35814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Generasi</a:t>
            </a:r>
            <a:r>
              <a:rPr lang="en-US" dirty="0" smtClean="0"/>
              <a:t> </a:t>
            </a:r>
            <a:r>
              <a:rPr lang="en-US" dirty="0" err="1" smtClean="0"/>
              <a:t>Ketiga</a:t>
            </a:r>
            <a:endParaRPr lang="en-US" dirty="0"/>
          </a:p>
        </p:txBody>
      </p:sp>
      <p:sp>
        <p:nvSpPr>
          <p:cNvPr id="4" name="Rectangle 4"/>
          <p:cNvSpPr txBox="1">
            <a:spLocks noChangeArrowheads="1"/>
          </p:cNvSpPr>
          <p:nvPr/>
        </p:nvSpPr>
        <p:spPr bwMode="auto">
          <a:xfrm>
            <a:off x="457200" y="1600200"/>
            <a:ext cx="4038600" cy="452596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Konsep semakin kecil dan semakin murah dari transistor, akhirnya memacu orang untuk terus melakukan pelbagai penelitian.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Ribuan transistor akhirnya berhasil digabung dalam satu bentuk yang sangat kecil.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Secuil silicium yag mempunyai ukuran beberapa milimeter berhasil diciptakan, dan inilah yang disebut sebagai Integrated Circuit atau IC-Chip yang merupakan ciri khas komputer generasi ketiga.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7" descr="1-2o"/>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52600" y="4876800"/>
            <a:ext cx="1952625" cy="1371600"/>
          </a:xfrm>
          <a:prstGeom prst="rect">
            <a:avLst/>
          </a:prstGeom>
          <a:noFill/>
          <a:ln w="9525">
            <a:noFill/>
            <a:miter lim="800000"/>
            <a:headEnd/>
            <a:tailEnd/>
          </a:ln>
        </p:spPr>
      </p:pic>
      <p:pic>
        <p:nvPicPr>
          <p:cNvPr id="6"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953000" y="1524000"/>
            <a:ext cx="1676400" cy="1631950"/>
          </a:xfrm>
          <a:prstGeom prst="rect">
            <a:avLst/>
          </a:prstGeom>
          <a:noFill/>
          <a:ln w="9525">
            <a:noFill/>
            <a:miter lim="800000"/>
            <a:headEnd/>
            <a:tailEnd/>
          </a:ln>
        </p:spPr>
      </p:pic>
      <p:pic>
        <p:nvPicPr>
          <p:cNvPr id="7" name="Picture 9"/>
          <p:cNvPicPr>
            <a:picLocks noChangeAspect="1" noChangeArrowheads="1"/>
          </p:cNvPicPr>
          <p:nvPr/>
        </p:nvPicPr>
        <p:blipFill>
          <a:blip r:embed="rId4">
            <a:clrChange>
              <a:clrFrom>
                <a:srgbClr val="FFFFFF"/>
              </a:clrFrom>
              <a:clrTo>
                <a:srgbClr val="FFFFFF">
                  <a:alpha val="0"/>
                </a:srgbClr>
              </a:clrTo>
            </a:clrChange>
          </a:blip>
          <a:srcRect t="37334" b="9334"/>
          <a:stretch>
            <a:fillRect/>
          </a:stretch>
        </p:blipFill>
        <p:spPr bwMode="auto">
          <a:xfrm>
            <a:off x="4724400" y="3352800"/>
            <a:ext cx="3429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ee8a24cb75343f71e86ed8e3e4d9534ecd752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240</TotalTime>
  <Words>1561</Words>
  <Application>Microsoft Office PowerPoint</Application>
  <PresentationFormat>On-screen Show (4:3)</PresentationFormat>
  <Paragraphs>222</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Trek</vt:lpstr>
      <vt:lpstr>Bitmap Image</vt:lpstr>
      <vt:lpstr>PENGENALAN KOMPUTER</vt:lpstr>
      <vt:lpstr>Tujuan Pembelajaran</vt:lpstr>
      <vt:lpstr>PowerPoint Presentation</vt:lpstr>
      <vt:lpstr>PowerPoint Presentation</vt:lpstr>
      <vt:lpstr>Komputer Generasi Pertama</vt:lpstr>
      <vt:lpstr>PowerPoint Presentation</vt:lpstr>
      <vt:lpstr>Generasi Kedua</vt:lpstr>
      <vt:lpstr>PowerPoint Presentation</vt:lpstr>
      <vt:lpstr>Generasi Ketiga</vt:lpstr>
      <vt:lpstr>Generasi Ke-empat</vt:lpstr>
      <vt:lpstr>Generasi Berikutnya</vt:lpstr>
      <vt:lpstr>Konsep Dasar Komputer</vt:lpstr>
      <vt:lpstr>PowerPoint Presentation</vt:lpstr>
      <vt:lpstr>Hubungan Software, Hardware, dan Brainware</vt:lpstr>
      <vt:lpstr>Perangkat Keras Komputer</vt:lpstr>
      <vt:lpstr>Mikroprosesor</vt:lpstr>
      <vt:lpstr>Harddisk</vt:lpstr>
      <vt:lpstr>Memori</vt:lpstr>
      <vt:lpstr>Flash disk</vt:lpstr>
      <vt:lpstr>ROM BIOS (Read Only Memory Basic Input Output System)</vt:lpstr>
      <vt:lpstr>CD-ROM</vt:lpstr>
      <vt:lpstr>Selanjutnya</vt:lpstr>
      <vt:lpstr>Selanjutnya</vt:lpstr>
      <vt:lpstr>Kartu Grafis</vt:lpstr>
      <vt:lpstr>Monitor</vt:lpstr>
      <vt:lpstr>Printer</vt:lpstr>
      <vt:lpstr>Scanner</vt:lpstr>
      <vt:lpstr>Speaker</vt:lpstr>
      <vt:lpstr>Floppy Drive</vt:lpstr>
      <vt:lpstr>Keyboard</vt:lpstr>
      <vt:lpstr>Mouse</vt:lpstr>
      <vt:lpstr>Selanjutnya</vt:lpstr>
      <vt:lpstr>Hirarki Prosesor Intel dan AMD</vt:lpstr>
      <vt:lpstr>Bagian-bagian Mainboard</vt:lpstr>
      <vt:lpstr>Selanjutnya</vt:lpstr>
      <vt:lpstr>Selanjutnya</vt:lpstr>
      <vt:lpstr>Selanjutnya</vt:lpstr>
      <vt:lpstr>Memori RAM</vt:lpstr>
      <vt:lpstr>Selanjutnya</vt:lpstr>
      <vt:lpstr>Perangkat Lunak (Software)</vt:lpstr>
      <vt:lpstr>Sistem Operasi</vt:lpstr>
      <vt:lpstr>Selanjutnya</vt:lpstr>
      <vt:lpstr>Bahasa Pemrograman</vt:lpstr>
      <vt:lpstr>Program Aplikasi</vt:lpstr>
      <vt:lpstr>Referensi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PENGENALAN KOMPUTER</dc:title>
  <dc:creator>gondo</dc:creator>
  <cp:lastModifiedBy>Dadan</cp:lastModifiedBy>
  <cp:revision>26</cp:revision>
  <dcterms:created xsi:type="dcterms:W3CDTF">2013-02-10T09:28:37Z</dcterms:created>
  <dcterms:modified xsi:type="dcterms:W3CDTF">2015-12-03T04:20:00Z</dcterms:modified>
</cp:coreProperties>
</file>